
<file path=[Content_Types].xml><?xml version="1.0" encoding="utf-8"?>
<Types xmlns="http://schemas.openxmlformats.org/package/2006/content-types">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1"/>
  </p:sldMasterIdLst>
  <p:notesMasterIdLst>
    <p:notesMasterId r:id="rId41"/>
  </p:notesMasterIdLst>
  <p:sldIdLst>
    <p:sldId id="257" r:id="rId2"/>
    <p:sldId id="259" r:id="rId3"/>
    <p:sldId id="267" r:id="rId4"/>
    <p:sldId id="256" r:id="rId5"/>
    <p:sldId id="269" r:id="rId6"/>
    <p:sldId id="270" r:id="rId7"/>
    <p:sldId id="271" r:id="rId8"/>
    <p:sldId id="290" r:id="rId9"/>
    <p:sldId id="291" r:id="rId10"/>
    <p:sldId id="272" r:id="rId11"/>
    <p:sldId id="273" r:id="rId12"/>
    <p:sldId id="301" r:id="rId13"/>
    <p:sldId id="274" r:id="rId14"/>
    <p:sldId id="296" r:id="rId15"/>
    <p:sldId id="292" r:id="rId16"/>
    <p:sldId id="276" r:id="rId17"/>
    <p:sldId id="302" r:id="rId18"/>
    <p:sldId id="277" r:id="rId19"/>
    <p:sldId id="260" r:id="rId20"/>
    <p:sldId id="261" r:id="rId21"/>
    <p:sldId id="297" r:id="rId22"/>
    <p:sldId id="293" r:id="rId23"/>
    <p:sldId id="279" r:id="rId24"/>
    <p:sldId id="303" r:id="rId25"/>
    <p:sldId id="280" r:id="rId26"/>
    <p:sldId id="298" r:id="rId27"/>
    <p:sldId id="294" r:id="rId28"/>
    <p:sldId id="304" r:id="rId29"/>
    <p:sldId id="299" r:id="rId30"/>
    <p:sldId id="295" r:id="rId31"/>
    <p:sldId id="305" r:id="rId32"/>
    <p:sldId id="284" r:id="rId33"/>
    <p:sldId id="286" r:id="rId34"/>
    <p:sldId id="285" r:id="rId35"/>
    <p:sldId id="287" r:id="rId36"/>
    <p:sldId id="288" r:id="rId37"/>
    <p:sldId id="268" r:id="rId38"/>
    <p:sldId id="300" r:id="rId39"/>
    <p:sldId id="289" r:id="rId4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AF0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4660"/>
  </p:normalViewPr>
  <p:slideViewPr>
    <p:cSldViewPr>
      <p:cViewPr>
        <p:scale>
          <a:sx n="67" d="100"/>
          <a:sy n="67" d="100"/>
        </p:scale>
        <p:origin x="-114" y="-72"/>
      </p:cViewPr>
      <p:guideLst>
        <p:guide orient="horz" pos="2160"/>
        <p:guide pos="2880"/>
      </p:guideLst>
    </p:cSldViewPr>
  </p:slideViewPr>
  <p:notesTextViewPr>
    <p:cViewPr>
      <p:scale>
        <a:sx n="1" d="1"/>
        <a:sy n="1" d="1"/>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7C555F1-1D7E-43E7-B6DF-A1ADB651FBE7}" type="datetimeFigureOut">
              <a:rPr lang="en-US" smtClean="0"/>
              <a:pPr/>
              <a:t>9/10/2012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213DFAA-4DDF-4A3B-A635-E78B7A482AF8}" type="slidenum">
              <a:rPr lang="en-US" smtClean="0"/>
              <a:pPr/>
              <a:t>‹#›</a:t>
            </a:fld>
            <a:endParaRPr lang="en-US"/>
          </a:p>
        </p:txBody>
      </p:sp>
    </p:spTree>
    <p:extLst>
      <p:ext uri="{BB962C8B-B14F-4D97-AF65-F5344CB8AC3E}">
        <p14:creationId xmlns:p14="http://schemas.microsoft.com/office/powerpoint/2010/main" val="7472209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213DFAA-4DDF-4A3B-A635-E78B7A482AF8}"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213DFAA-4DDF-4A3B-A635-E78B7A482AF8}"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213DFAA-4DDF-4A3B-A635-E78B7A482AF8}"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213DFAA-4DDF-4A3B-A635-E78B7A482AF8}"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213DFAA-4DDF-4A3B-A635-E78B7A482AF8}"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213DFAA-4DDF-4A3B-A635-E78B7A482AF8}"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213DFAA-4DDF-4A3B-A635-E78B7A482AF8}"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213DFAA-4DDF-4A3B-A635-E78B7A482AF8}"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213DFAA-4DDF-4A3B-A635-E78B7A482AF8}"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213DFAA-4DDF-4A3B-A635-E78B7A482AF8}"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213DFAA-4DDF-4A3B-A635-E78B7A482AF8}"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213DFAA-4DDF-4A3B-A635-E78B7A482AF8}"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213DFAA-4DDF-4A3B-A635-E78B7A482AF8}"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213DFAA-4DDF-4A3B-A635-E78B7A482AF8}"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213DFAA-4DDF-4A3B-A635-E78B7A482AF8}" type="slidenum">
              <a:rPr lang="en-US" smtClean="0"/>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213DFAA-4DDF-4A3B-A635-E78B7A482AF8}" type="slidenum">
              <a:rPr lang="en-US" smtClean="0"/>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213DFAA-4DDF-4A3B-A635-E78B7A482AF8}" type="slidenum">
              <a:rPr lang="en-US" smtClean="0"/>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213DFAA-4DDF-4A3B-A635-E78B7A482AF8}" type="slidenum">
              <a:rPr lang="en-US" smtClean="0"/>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213DFAA-4DDF-4A3B-A635-E78B7A482AF8}" type="slidenum">
              <a:rPr lang="en-US" smtClean="0"/>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213DFAA-4DDF-4A3B-A635-E78B7A482AF8}" type="slidenum">
              <a:rPr lang="en-US" smtClean="0"/>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213DFAA-4DDF-4A3B-A635-E78B7A482AF8}" type="slidenum">
              <a:rPr lang="en-US" smtClean="0"/>
              <a:pPr/>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213DFAA-4DDF-4A3B-A635-E78B7A482AF8}" type="slidenum">
              <a:rPr lang="en-US" smtClean="0"/>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213DFAA-4DDF-4A3B-A635-E78B7A482AF8}" type="slidenum">
              <a:rPr lang="en-US" smtClean="0"/>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213DFAA-4DDF-4A3B-A635-E78B7A482AF8}" type="slidenum">
              <a:rPr lang="en-US" smtClean="0"/>
              <a:pPr/>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213DFAA-4DDF-4A3B-A635-E78B7A482AF8}" type="slidenum">
              <a:rPr lang="en-US" smtClean="0"/>
              <a:pPr/>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213DFAA-4DDF-4A3B-A635-E78B7A482AF8}" type="slidenum">
              <a:rPr lang="en-US" smtClean="0"/>
              <a:pPr/>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213DFAA-4DDF-4A3B-A635-E78B7A482AF8}" type="slidenum">
              <a:rPr lang="en-US" smtClean="0"/>
              <a:pPr/>
              <a:t>33</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213DFAA-4DDF-4A3B-A635-E78B7A482AF8}" type="slidenum">
              <a:rPr lang="en-US" smtClean="0"/>
              <a:pPr/>
              <a:t>34</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213DFAA-4DDF-4A3B-A635-E78B7A482AF8}" type="slidenum">
              <a:rPr lang="en-US" smtClean="0"/>
              <a:pPr/>
              <a:t>35</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213DFAA-4DDF-4A3B-A635-E78B7A482AF8}" type="slidenum">
              <a:rPr lang="en-US" smtClean="0"/>
              <a:pPr/>
              <a:t>36</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213DFAA-4DDF-4A3B-A635-E78B7A482AF8}" type="slidenum">
              <a:rPr lang="en-US" smtClean="0"/>
              <a:pPr/>
              <a:t>37</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213DFAA-4DDF-4A3B-A635-E78B7A482AF8}" type="slidenum">
              <a:rPr lang="en-US" smtClean="0"/>
              <a:pPr/>
              <a:t>38</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213DFAA-4DDF-4A3B-A635-E78B7A482AF8}" type="slidenum">
              <a:rPr lang="en-US" smtClean="0"/>
              <a:pPr/>
              <a:t>39</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213DFAA-4DDF-4A3B-A635-E78B7A482AF8}"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213DFAA-4DDF-4A3B-A635-E78B7A482AF8}"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213DFAA-4DDF-4A3B-A635-E78B7A482AF8}"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213DFAA-4DDF-4A3B-A635-E78B7A482AF8}"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213DFAA-4DDF-4A3B-A635-E78B7A482AF8}"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213DFAA-4DDF-4A3B-A635-E78B7A482AF8}"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FC6CE08-0A4B-464F-891E-230B70EB090C}" type="datetimeFigureOut">
              <a:rPr lang="en-US" smtClean="0"/>
              <a:pPr/>
              <a:t>9/10/2012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45659C-BD38-43F1-91F5-71AE7F1E3D1F}" type="slidenum">
              <a:rPr lang="en-US" smtClean="0"/>
              <a:pPr/>
              <a:t>‹#›</a:t>
            </a:fld>
            <a:endParaRPr lang="en-US"/>
          </a:p>
        </p:txBody>
      </p:sp>
    </p:spTree>
    <p:extLst>
      <p:ext uri="{BB962C8B-B14F-4D97-AF65-F5344CB8AC3E}">
        <p14:creationId xmlns:p14="http://schemas.microsoft.com/office/powerpoint/2010/main" val="40831102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FC6CE08-0A4B-464F-891E-230B70EB090C}" type="datetimeFigureOut">
              <a:rPr lang="en-US" smtClean="0"/>
              <a:pPr/>
              <a:t>9/10/2012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45659C-BD38-43F1-91F5-71AE7F1E3D1F}" type="slidenum">
              <a:rPr lang="en-US" smtClean="0"/>
              <a:pPr/>
              <a:t>‹#›</a:t>
            </a:fld>
            <a:endParaRPr lang="en-US"/>
          </a:p>
        </p:txBody>
      </p:sp>
    </p:spTree>
    <p:extLst>
      <p:ext uri="{BB962C8B-B14F-4D97-AF65-F5344CB8AC3E}">
        <p14:creationId xmlns:p14="http://schemas.microsoft.com/office/powerpoint/2010/main" val="40436845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FC6CE08-0A4B-464F-891E-230B70EB090C}" type="datetimeFigureOut">
              <a:rPr lang="en-US" smtClean="0"/>
              <a:pPr/>
              <a:t>9/10/2012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45659C-BD38-43F1-91F5-71AE7F1E3D1F}" type="slidenum">
              <a:rPr lang="en-US" smtClean="0"/>
              <a:pPr/>
              <a:t>‹#›</a:t>
            </a:fld>
            <a:endParaRPr lang="en-US"/>
          </a:p>
        </p:txBody>
      </p:sp>
    </p:spTree>
    <p:extLst>
      <p:ext uri="{BB962C8B-B14F-4D97-AF65-F5344CB8AC3E}">
        <p14:creationId xmlns:p14="http://schemas.microsoft.com/office/powerpoint/2010/main" val="14199852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FC6CE08-0A4B-464F-891E-230B70EB090C}" type="datetimeFigureOut">
              <a:rPr lang="en-US" smtClean="0"/>
              <a:pPr/>
              <a:t>9/10/2012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45659C-BD38-43F1-91F5-71AE7F1E3D1F}" type="slidenum">
              <a:rPr lang="en-US" smtClean="0"/>
              <a:pPr/>
              <a:t>‹#›</a:t>
            </a:fld>
            <a:endParaRPr lang="en-US"/>
          </a:p>
        </p:txBody>
      </p:sp>
    </p:spTree>
    <p:extLst>
      <p:ext uri="{BB962C8B-B14F-4D97-AF65-F5344CB8AC3E}">
        <p14:creationId xmlns:p14="http://schemas.microsoft.com/office/powerpoint/2010/main" val="41113175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FC6CE08-0A4B-464F-891E-230B70EB090C}" type="datetimeFigureOut">
              <a:rPr lang="en-US" smtClean="0"/>
              <a:pPr/>
              <a:t>9/10/2012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45659C-BD38-43F1-91F5-71AE7F1E3D1F}" type="slidenum">
              <a:rPr lang="en-US" smtClean="0"/>
              <a:pPr/>
              <a:t>‹#›</a:t>
            </a:fld>
            <a:endParaRPr lang="en-US"/>
          </a:p>
        </p:txBody>
      </p:sp>
    </p:spTree>
    <p:extLst>
      <p:ext uri="{BB962C8B-B14F-4D97-AF65-F5344CB8AC3E}">
        <p14:creationId xmlns:p14="http://schemas.microsoft.com/office/powerpoint/2010/main" val="183372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FC6CE08-0A4B-464F-891E-230B70EB090C}" type="datetimeFigureOut">
              <a:rPr lang="en-US" smtClean="0"/>
              <a:pPr/>
              <a:t>9/10/2012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45659C-BD38-43F1-91F5-71AE7F1E3D1F}" type="slidenum">
              <a:rPr lang="en-US" smtClean="0"/>
              <a:pPr/>
              <a:t>‹#›</a:t>
            </a:fld>
            <a:endParaRPr lang="en-US"/>
          </a:p>
        </p:txBody>
      </p:sp>
    </p:spTree>
    <p:extLst>
      <p:ext uri="{BB962C8B-B14F-4D97-AF65-F5344CB8AC3E}">
        <p14:creationId xmlns:p14="http://schemas.microsoft.com/office/powerpoint/2010/main" val="12466929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FC6CE08-0A4B-464F-891E-230B70EB090C}" type="datetimeFigureOut">
              <a:rPr lang="en-US" smtClean="0"/>
              <a:pPr/>
              <a:t>9/10/2012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45659C-BD38-43F1-91F5-71AE7F1E3D1F}" type="slidenum">
              <a:rPr lang="en-US" smtClean="0"/>
              <a:pPr/>
              <a:t>‹#›</a:t>
            </a:fld>
            <a:endParaRPr lang="en-US"/>
          </a:p>
        </p:txBody>
      </p:sp>
    </p:spTree>
    <p:extLst>
      <p:ext uri="{BB962C8B-B14F-4D97-AF65-F5344CB8AC3E}">
        <p14:creationId xmlns:p14="http://schemas.microsoft.com/office/powerpoint/2010/main" val="22608115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FC6CE08-0A4B-464F-891E-230B70EB090C}" type="datetimeFigureOut">
              <a:rPr lang="en-US" smtClean="0"/>
              <a:pPr/>
              <a:t>9/10/2012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45659C-BD38-43F1-91F5-71AE7F1E3D1F}" type="slidenum">
              <a:rPr lang="en-US" smtClean="0"/>
              <a:pPr/>
              <a:t>‹#›</a:t>
            </a:fld>
            <a:endParaRPr lang="en-US"/>
          </a:p>
        </p:txBody>
      </p:sp>
    </p:spTree>
    <p:extLst>
      <p:ext uri="{BB962C8B-B14F-4D97-AF65-F5344CB8AC3E}">
        <p14:creationId xmlns:p14="http://schemas.microsoft.com/office/powerpoint/2010/main" val="15003458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FC6CE08-0A4B-464F-891E-230B70EB090C}" type="datetimeFigureOut">
              <a:rPr lang="en-US" smtClean="0"/>
              <a:pPr/>
              <a:t>9/10/2012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45659C-BD38-43F1-91F5-71AE7F1E3D1F}" type="slidenum">
              <a:rPr lang="en-US" smtClean="0"/>
              <a:pPr/>
              <a:t>‹#›</a:t>
            </a:fld>
            <a:endParaRPr lang="en-US"/>
          </a:p>
        </p:txBody>
      </p:sp>
    </p:spTree>
    <p:extLst>
      <p:ext uri="{BB962C8B-B14F-4D97-AF65-F5344CB8AC3E}">
        <p14:creationId xmlns:p14="http://schemas.microsoft.com/office/powerpoint/2010/main" val="33234376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FC6CE08-0A4B-464F-891E-230B70EB090C}" type="datetimeFigureOut">
              <a:rPr lang="en-US" smtClean="0"/>
              <a:pPr/>
              <a:t>9/10/2012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45659C-BD38-43F1-91F5-71AE7F1E3D1F}" type="slidenum">
              <a:rPr lang="en-US" smtClean="0"/>
              <a:pPr/>
              <a:t>‹#›</a:t>
            </a:fld>
            <a:endParaRPr lang="en-US"/>
          </a:p>
        </p:txBody>
      </p:sp>
    </p:spTree>
    <p:extLst>
      <p:ext uri="{BB962C8B-B14F-4D97-AF65-F5344CB8AC3E}">
        <p14:creationId xmlns:p14="http://schemas.microsoft.com/office/powerpoint/2010/main" val="28153639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FC6CE08-0A4B-464F-891E-230B70EB090C}" type="datetimeFigureOut">
              <a:rPr lang="en-US" smtClean="0"/>
              <a:pPr/>
              <a:t>9/10/2012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45659C-BD38-43F1-91F5-71AE7F1E3D1F}" type="slidenum">
              <a:rPr lang="en-US" smtClean="0"/>
              <a:pPr/>
              <a:t>‹#›</a:t>
            </a:fld>
            <a:endParaRPr lang="en-US"/>
          </a:p>
        </p:txBody>
      </p:sp>
    </p:spTree>
    <p:extLst>
      <p:ext uri="{BB962C8B-B14F-4D97-AF65-F5344CB8AC3E}">
        <p14:creationId xmlns:p14="http://schemas.microsoft.com/office/powerpoint/2010/main" val="40055671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C00000"/>
            </a:gs>
            <a:gs pos="100000">
              <a:schemeClr val="bg2">
                <a:shade val="30000"/>
                <a:satMod val="200000"/>
              </a:schemeClr>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FC6CE08-0A4B-464F-891E-230B70EB090C}" type="datetimeFigureOut">
              <a:rPr lang="en-US" smtClean="0"/>
              <a:pPr/>
              <a:t>9/10/2012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5659C-BD38-43F1-91F5-71AE7F1E3D1F}" type="slidenum">
              <a:rPr lang="en-US" smtClean="0"/>
              <a:pPr/>
              <a:t>‹#›</a:t>
            </a:fld>
            <a:endParaRPr lang="en-US"/>
          </a:p>
        </p:txBody>
      </p:sp>
    </p:spTree>
    <p:extLst>
      <p:ext uri="{BB962C8B-B14F-4D97-AF65-F5344CB8AC3E}">
        <p14:creationId xmlns:p14="http://schemas.microsoft.com/office/powerpoint/2010/main" val="1072650407"/>
      </p:ext>
    </p:extLst>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gif"/></Relationships>
</file>

<file path=ppt/slides/_rels/slide1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2.gif"/></Relationships>
</file>

<file path=ppt/slides/_rels/slide1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image" Target="../media/image5.emf"/><Relationship Id="rId4" Type="http://schemas.openxmlformats.org/officeDocument/2006/relationships/oleObject" Target="../embeddings/oleObject1.bin"/></Relationships>
</file>

<file path=ppt/slides/_rels/slide2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2.gif"/></Relationships>
</file>

<file path=ppt/slides/_rels/slide2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2.gif"/></Relationships>
</file>

<file path=ppt/slides/_rels/slide2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9.xml"/><Relationship Id="rId1" Type="http://schemas.openxmlformats.org/officeDocument/2006/relationships/slideLayout" Target="../slideLayouts/slideLayout7.xml"/><Relationship Id="rId4" Type="http://schemas.openxmlformats.org/officeDocument/2006/relationships/image" Target="../media/image2.gif"/></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2.gif"/></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2.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2000" y="457200"/>
            <a:ext cx="7623174" cy="1200150"/>
          </a:xfrm>
          <a:prstGeom prst="rect">
            <a:avLst/>
          </a:prstGeom>
        </p:spPr>
      </p:pic>
      <p:pic>
        <p:nvPicPr>
          <p:cNvPr id="3" name="Picture 2" descr="C:\Users\revhev\Desktop\The Story Messages\Preview 1 - Deal or no deal\case.gi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743200" y="2514600"/>
            <a:ext cx="3257550" cy="31527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7087519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revhev\Desktop\The Story Messages\Preview 1 - Deal or no deal\opencase.gif"/>
          <p:cNvPicPr>
            <a:picLocks noChangeAspect="1" noChangeArrowheads="1"/>
          </p:cNvPicPr>
          <p:nvPr/>
        </p:nvPicPr>
        <p:blipFill rotWithShape="1">
          <a:blip r:embed="rId3">
            <a:extLst>
              <a:ext uri="{28A0092B-C50C-407E-A947-70E740481C1C}">
                <a14:useLocalDpi xmlns:a14="http://schemas.microsoft.com/office/drawing/2010/main" val="0"/>
              </a:ext>
            </a:extLst>
          </a:blip>
          <a:srcRect t="8764" b="9511"/>
          <a:stretch/>
        </p:blipFill>
        <p:spPr bwMode="auto">
          <a:xfrm>
            <a:off x="695320" y="152400"/>
            <a:ext cx="7814584" cy="6386512"/>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rot="21398299">
            <a:off x="1756388" y="914400"/>
            <a:ext cx="4572000" cy="2862322"/>
          </a:xfrm>
          <a:prstGeom prst="rect">
            <a:avLst/>
          </a:prstGeom>
          <a:solidFill>
            <a:schemeClr val="bg1"/>
          </a:solidFill>
        </p:spPr>
        <p:txBody>
          <a:bodyPr wrap="square" rtlCol="0">
            <a:spAutoFit/>
          </a:bodyPr>
          <a:lstStyle/>
          <a:p>
            <a:pPr algn="ctr"/>
            <a:r>
              <a:rPr lang="en-US" sz="6000" dirty="0" smtClean="0"/>
              <a:t> </a:t>
            </a:r>
            <a:r>
              <a:rPr lang="en-US" sz="6000" dirty="0" smtClean="0">
                <a:solidFill>
                  <a:srgbClr val="FFC000"/>
                </a:solidFill>
                <a:effectLst>
                  <a:outerShdw blurRad="38100" dist="38100" dir="2700000" algn="tl">
                    <a:srgbClr val="000000">
                      <a:alpha val="43137"/>
                    </a:srgbClr>
                  </a:outerShdw>
                </a:effectLst>
              </a:rPr>
              <a:t>Deal #1: </a:t>
            </a:r>
            <a:r>
              <a:rPr lang="en-US" sz="6000" u="sng" dirty="0" smtClean="0">
                <a:solidFill>
                  <a:srgbClr val="FFC000"/>
                </a:solidFill>
                <a:effectLst>
                  <a:outerShdw blurRad="38100" dist="38100" dir="2700000" algn="tl">
                    <a:srgbClr val="000000">
                      <a:alpha val="43137"/>
                    </a:srgbClr>
                  </a:outerShdw>
                </a:effectLst>
              </a:rPr>
              <a:t>___________</a:t>
            </a:r>
            <a:r>
              <a:rPr lang="en-US" sz="6000" dirty="0" smtClean="0">
                <a:solidFill>
                  <a:srgbClr val="FFC000"/>
                </a:solidFill>
                <a:effectLst>
                  <a:outerShdw blurRad="38100" dist="38100" dir="2700000" algn="tl">
                    <a:srgbClr val="000000">
                      <a:alpha val="43137"/>
                    </a:srgbClr>
                  </a:outerShdw>
                </a:effectLst>
              </a:rPr>
              <a:t>  </a:t>
            </a:r>
          </a:p>
          <a:p>
            <a:pPr algn="ctr"/>
            <a:r>
              <a:rPr lang="en-US" sz="6000" dirty="0" smtClean="0">
                <a:effectLst>
                  <a:outerShdw blurRad="38100" dist="38100" dir="2700000" algn="tl">
                    <a:srgbClr val="000000">
                      <a:alpha val="43137"/>
                    </a:srgbClr>
                  </a:outerShdw>
                </a:effectLst>
              </a:rPr>
              <a:t> </a:t>
            </a:r>
            <a:r>
              <a:rPr lang="en-US" sz="6000" dirty="0" smtClean="0">
                <a:solidFill>
                  <a:srgbClr val="FFC000"/>
                </a:solidFill>
                <a:effectLst>
                  <a:outerShdw blurRad="38100" dist="38100" dir="2700000" algn="tl">
                    <a:srgbClr val="000000">
                      <a:alpha val="43137"/>
                    </a:srgbClr>
                  </a:outerShdw>
                </a:effectLst>
              </a:rPr>
              <a:t> </a:t>
            </a:r>
            <a:endParaRPr lang="en-US" sz="6000" dirty="0">
              <a:solidFill>
                <a:srgbClr val="ECAF02"/>
              </a:solidFill>
              <a:effectLst>
                <a:outerShdw blurRad="38100" dist="38100" dir="2700000" algn="tl">
                  <a:srgbClr val="000000">
                    <a:alpha val="43137"/>
                  </a:srgbClr>
                </a:outerShdw>
              </a:effectLst>
              <a:latin typeface="Cambria" pitchFamily="18" charset="0"/>
            </a:endParaRPr>
          </a:p>
        </p:txBody>
      </p:sp>
      <p:sp>
        <p:nvSpPr>
          <p:cNvPr id="5" name="Rectangle 4"/>
          <p:cNvSpPr/>
          <p:nvPr/>
        </p:nvSpPr>
        <p:spPr>
          <a:xfrm rot="21388243">
            <a:off x="1828800" y="2133600"/>
            <a:ext cx="4831772" cy="707886"/>
          </a:xfrm>
          <a:prstGeom prst="rect">
            <a:avLst/>
          </a:prstGeom>
        </p:spPr>
        <p:txBody>
          <a:bodyPr wrap="none">
            <a:spAutoFit/>
          </a:bodyPr>
          <a:lstStyle/>
          <a:p>
            <a:r>
              <a:rPr lang="en-US" sz="4000" i="1" dirty="0" smtClean="0">
                <a:latin typeface="Segoe Print"/>
              </a:rPr>
              <a:t>personal reading </a:t>
            </a:r>
            <a:endParaRPr lang="en-US" sz="4000" i="1" dirty="0">
              <a:latin typeface="Segoe Print"/>
            </a:endParaRPr>
          </a:p>
        </p:txBody>
      </p:sp>
      <p:sp>
        <p:nvSpPr>
          <p:cNvPr id="6" name="Parallelogram 5"/>
          <p:cNvSpPr/>
          <p:nvPr/>
        </p:nvSpPr>
        <p:spPr>
          <a:xfrm rot="10389035" flipV="1">
            <a:off x="2078503" y="4372790"/>
            <a:ext cx="4728360" cy="1140527"/>
          </a:xfrm>
          <a:prstGeom prst="parallelogram">
            <a:avLst>
              <a:gd name="adj" fmla="val 3928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38526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8600" y="304800"/>
            <a:ext cx="8610600" cy="1938992"/>
          </a:xfrm>
          <a:prstGeom prst="rect">
            <a:avLst/>
          </a:prstGeom>
          <a:noFill/>
        </p:spPr>
        <p:txBody>
          <a:bodyPr wrap="square" rtlCol="0">
            <a:spAutoFit/>
          </a:bodyPr>
          <a:lstStyle/>
          <a:p>
            <a:pPr marL="1143000" indent="-1143000" algn="ctr">
              <a:buAutoNum type="arabicPeriod"/>
            </a:pPr>
            <a:r>
              <a:rPr lang="en-US" sz="6000" u="sng" dirty="0" smtClean="0">
                <a:solidFill>
                  <a:srgbClr val="FFC000"/>
                </a:solidFill>
                <a:effectLst>
                  <a:outerShdw blurRad="38100" dist="38100" dir="2700000" algn="tl">
                    <a:srgbClr val="000000">
                      <a:alpha val="43137"/>
                    </a:srgbClr>
                  </a:outerShdw>
                </a:effectLst>
              </a:rPr>
              <a:t>_____</a:t>
            </a:r>
            <a:r>
              <a:rPr lang="en-US" sz="6000" dirty="0" smtClean="0">
                <a:solidFill>
                  <a:srgbClr val="FFC000"/>
                </a:solidFill>
                <a:effectLst>
                  <a:outerShdw blurRad="38100" dist="38100" dir="2700000" algn="tl">
                    <a:srgbClr val="000000">
                      <a:alpha val="43137"/>
                    </a:srgbClr>
                  </a:outerShdw>
                </a:effectLst>
              </a:rPr>
              <a:t> one chapter </a:t>
            </a:r>
          </a:p>
          <a:p>
            <a:pPr marL="1143000" indent="-1143000" algn="ctr"/>
            <a:r>
              <a:rPr lang="en-US" sz="6000" dirty="0" smtClean="0">
                <a:solidFill>
                  <a:srgbClr val="FFC000"/>
                </a:solidFill>
                <a:effectLst>
                  <a:outerShdw blurRad="38100" dist="38100" dir="2700000" algn="tl">
                    <a:srgbClr val="000000">
                      <a:alpha val="43137"/>
                    </a:srgbClr>
                  </a:outerShdw>
                </a:effectLst>
              </a:rPr>
              <a:t>a week </a:t>
            </a:r>
            <a:endParaRPr lang="en-US" sz="6000" dirty="0">
              <a:solidFill>
                <a:srgbClr val="FFC000"/>
              </a:solidFill>
              <a:effectLst>
                <a:outerShdw blurRad="38100" dist="38100" dir="2700000" algn="tl">
                  <a:srgbClr val="000000">
                    <a:alpha val="43137"/>
                  </a:srgbClr>
                </a:outerShdw>
              </a:effectLst>
              <a:latin typeface="Cambria" pitchFamily="18" charset="0"/>
            </a:endParaRPr>
          </a:p>
        </p:txBody>
      </p:sp>
      <p:sp>
        <p:nvSpPr>
          <p:cNvPr id="4" name="Rectangle 3"/>
          <p:cNvSpPr/>
          <p:nvPr/>
        </p:nvSpPr>
        <p:spPr>
          <a:xfrm>
            <a:off x="1662000" y="304800"/>
            <a:ext cx="2605200" cy="1015663"/>
          </a:xfrm>
          <a:prstGeom prst="rect">
            <a:avLst/>
          </a:prstGeom>
        </p:spPr>
        <p:txBody>
          <a:bodyPr wrap="none">
            <a:spAutoFit/>
          </a:bodyPr>
          <a:lstStyle/>
          <a:p>
            <a:r>
              <a:rPr lang="en-US" sz="6000" i="1" dirty="0" smtClean="0">
                <a:solidFill>
                  <a:prstClr val="white"/>
                </a:solidFill>
                <a:latin typeface="Segoe Print"/>
              </a:rPr>
              <a:t>.  </a:t>
            </a:r>
            <a:r>
              <a:rPr lang="en-US" sz="4800" i="1" dirty="0" smtClean="0">
                <a:solidFill>
                  <a:prstClr val="white"/>
                </a:solidFill>
                <a:latin typeface="Segoe Print"/>
              </a:rPr>
              <a:t>Read</a:t>
            </a:r>
            <a:r>
              <a:rPr lang="en-US" sz="6000" i="1" dirty="0" smtClean="0">
                <a:solidFill>
                  <a:prstClr val="white"/>
                </a:solidFill>
                <a:latin typeface="Segoe Print"/>
              </a:rPr>
              <a:t> </a:t>
            </a:r>
            <a:endParaRPr lang="en-US" i="1" dirty="0">
              <a:latin typeface="Segoe Print"/>
            </a:endParaRPr>
          </a:p>
        </p:txBody>
      </p:sp>
    </p:spTree>
    <p:extLst>
      <p:ext uri="{BB962C8B-B14F-4D97-AF65-F5344CB8AC3E}">
        <p14:creationId xmlns:p14="http://schemas.microsoft.com/office/powerpoint/2010/main" val="2938526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304800"/>
            <a:ext cx="9144000" cy="5909310"/>
          </a:xfrm>
          <a:prstGeom prst="rect">
            <a:avLst/>
          </a:prstGeom>
          <a:noFill/>
        </p:spPr>
        <p:txBody>
          <a:bodyPr wrap="square" rtlCol="0">
            <a:spAutoFit/>
          </a:bodyPr>
          <a:lstStyle/>
          <a:p>
            <a:pPr algn="ctr"/>
            <a:r>
              <a:rPr lang="en-US" sz="5400" i="1" dirty="0"/>
              <a:t>It is to be with him, and he is to read it all the days of his life so that he may learn to revere the LORD his God and follow carefully all the words of this law and these decrees.</a:t>
            </a:r>
            <a:r>
              <a:rPr lang="en-US" sz="5400" dirty="0"/>
              <a:t> Deuteronomy 17:19 (NIV</a:t>
            </a:r>
            <a:r>
              <a:rPr lang="en-US" sz="5400" dirty="0" smtClean="0"/>
              <a:t>) </a:t>
            </a:r>
            <a:endParaRPr lang="en-US" sz="5400" dirty="0"/>
          </a:p>
        </p:txBody>
      </p:sp>
    </p:spTree>
    <p:extLst>
      <p:ext uri="{BB962C8B-B14F-4D97-AF65-F5344CB8AC3E}">
        <p14:creationId xmlns:p14="http://schemas.microsoft.com/office/powerpoint/2010/main" val="423038078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304800"/>
            <a:ext cx="9144000" cy="4431983"/>
          </a:xfrm>
          <a:prstGeom prst="rect">
            <a:avLst/>
          </a:prstGeom>
          <a:noFill/>
        </p:spPr>
        <p:txBody>
          <a:bodyPr wrap="square" rtlCol="0">
            <a:spAutoFit/>
          </a:bodyPr>
          <a:lstStyle/>
          <a:p>
            <a:pPr lvl="0" algn="ctr"/>
            <a:r>
              <a:rPr lang="en-US" sz="5400" dirty="0" smtClean="0">
                <a:solidFill>
                  <a:srgbClr val="FFC000"/>
                </a:solidFill>
                <a:effectLst>
                  <a:outerShdw blurRad="38100" dist="38100" dir="2700000" algn="tl">
                    <a:srgbClr val="000000">
                      <a:alpha val="43137"/>
                    </a:srgbClr>
                  </a:outerShdw>
                </a:effectLst>
              </a:rPr>
              <a:t>2. Study the Story </a:t>
            </a:r>
            <a:r>
              <a:rPr lang="en-US" sz="5400" u="sng" dirty="0" smtClean="0">
                <a:solidFill>
                  <a:srgbClr val="FFC000"/>
                </a:solidFill>
                <a:effectLst>
                  <a:outerShdw blurRad="38100" dist="38100" dir="2700000" algn="tl">
                    <a:srgbClr val="000000">
                      <a:alpha val="43137"/>
                    </a:srgbClr>
                  </a:outerShdw>
                </a:effectLst>
              </a:rPr>
              <a:t>on your own</a:t>
            </a:r>
            <a:endParaRPr lang="en-US" sz="5400" dirty="0" smtClean="0">
              <a:solidFill>
                <a:srgbClr val="FFC000"/>
              </a:solidFill>
              <a:effectLst>
                <a:outerShdw blurRad="38100" dist="38100" dir="2700000" algn="tl">
                  <a:srgbClr val="000000">
                    <a:alpha val="43137"/>
                  </a:srgbClr>
                </a:outerShdw>
              </a:effectLst>
            </a:endParaRPr>
          </a:p>
          <a:p>
            <a:pPr lvl="0" algn="ctr">
              <a:buFont typeface="Arial" pitchFamily="34" charset="0"/>
              <a:buChar char="•"/>
            </a:pPr>
            <a:r>
              <a:rPr lang="en-US" sz="5400" u="sng" dirty="0" smtClean="0">
                <a:solidFill>
                  <a:srgbClr val="FFC000"/>
                </a:solidFill>
                <a:effectLst>
                  <a:outerShdw blurRad="38100" dist="38100" dir="2700000" algn="tl">
                    <a:srgbClr val="000000">
                      <a:alpha val="43137"/>
                    </a:srgbClr>
                  </a:outerShdw>
                </a:effectLst>
              </a:rPr>
              <a:t>___________</a:t>
            </a:r>
            <a:r>
              <a:rPr lang="en-US" sz="5400" dirty="0" smtClean="0">
                <a:solidFill>
                  <a:srgbClr val="FFC000"/>
                </a:solidFill>
                <a:effectLst>
                  <a:outerShdw blurRad="38100" dist="38100" dir="2700000" algn="tl">
                    <a:srgbClr val="000000">
                      <a:alpha val="43137"/>
                    </a:srgbClr>
                  </a:outerShdw>
                </a:effectLst>
              </a:rPr>
              <a:t> Bookmark </a:t>
            </a:r>
          </a:p>
          <a:p>
            <a:pPr lvl="0" algn="ctr">
              <a:buFont typeface="Arial" pitchFamily="34" charset="0"/>
              <a:buChar char="•"/>
            </a:pPr>
            <a:r>
              <a:rPr lang="en-US" sz="5400" u="sng" dirty="0" smtClean="0">
                <a:solidFill>
                  <a:srgbClr val="FFC000"/>
                </a:solidFill>
                <a:effectLst>
                  <a:outerShdw blurRad="38100" dist="38100" dir="2700000" algn="tl">
                    <a:srgbClr val="000000">
                      <a:alpha val="43137"/>
                    </a:srgbClr>
                  </a:outerShdw>
                </a:effectLst>
              </a:rPr>
              <a:t>_______</a:t>
            </a:r>
            <a:r>
              <a:rPr lang="en-US" sz="5400" dirty="0" smtClean="0">
                <a:solidFill>
                  <a:srgbClr val="FFC000"/>
                </a:solidFill>
                <a:effectLst>
                  <a:outerShdw blurRad="38100" dist="38100" dir="2700000" algn="tl">
                    <a:srgbClr val="000000">
                      <a:alpha val="43137"/>
                    </a:srgbClr>
                  </a:outerShdw>
                </a:effectLst>
              </a:rPr>
              <a:t> questions</a:t>
            </a:r>
          </a:p>
          <a:p>
            <a:r>
              <a:rPr lang="en-US" sz="6000" dirty="0" smtClean="0">
                <a:effectLst>
                  <a:outerShdw blurRad="38100" dist="38100" dir="2700000" algn="tl">
                    <a:srgbClr val="000000">
                      <a:alpha val="43137"/>
                    </a:srgbClr>
                  </a:outerShdw>
                </a:effectLst>
              </a:rPr>
              <a:t> </a:t>
            </a:r>
          </a:p>
          <a:p>
            <a:pPr marL="1143000" indent="-1143000" algn="ctr">
              <a:buAutoNum type="arabicPeriod"/>
            </a:pPr>
            <a:endParaRPr lang="en-US" sz="6000" dirty="0">
              <a:solidFill>
                <a:srgbClr val="FFC000"/>
              </a:solidFill>
              <a:effectLst>
                <a:outerShdw blurRad="38100" dist="38100" dir="2700000" algn="tl">
                  <a:srgbClr val="000000">
                    <a:alpha val="43137"/>
                  </a:srgbClr>
                </a:outerShdw>
              </a:effectLst>
              <a:latin typeface="Cambria" pitchFamily="18" charset="0"/>
            </a:endParaRPr>
          </a:p>
        </p:txBody>
      </p:sp>
      <p:sp>
        <p:nvSpPr>
          <p:cNvPr id="6" name="Rectangle 5"/>
          <p:cNvSpPr/>
          <p:nvPr/>
        </p:nvSpPr>
        <p:spPr>
          <a:xfrm>
            <a:off x="1098660" y="1219200"/>
            <a:ext cx="4387740" cy="923330"/>
          </a:xfrm>
          <a:prstGeom prst="rect">
            <a:avLst/>
          </a:prstGeom>
        </p:spPr>
        <p:txBody>
          <a:bodyPr wrap="none">
            <a:spAutoFit/>
          </a:bodyPr>
          <a:lstStyle/>
          <a:p>
            <a:r>
              <a:rPr lang="en-US" sz="5400" i="1" dirty="0" smtClean="0">
                <a:latin typeface="Segoe Print"/>
              </a:rPr>
              <a:t>7 questions </a:t>
            </a:r>
            <a:endParaRPr lang="en-US" sz="5400" i="1" dirty="0">
              <a:latin typeface="Segoe Print"/>
            </a:endParaRPr>
          </a:p>
        </p:txBody>
      </p:sp>
      <p:sp>
        <p:nvSpPr>
          <p:cNvPr id="7" name="Rectangle 6"/>
          <p:cNvSpPr/>
          <p:nvPr/>
        </p:nvSpPr>
        <p:spPr>
          <a:xfrm>
            <a:off x="2005042" y="2057400"/>
            <a:ext cx="2262158" cy="923330"/>
          </a:xfrm>
          <a:prstGeom prst="rect">
            <a:avLst/>
          </a:prstGeom>
        </p:spPr>
        <p:txBody>
          <a:bodyPr wrap="none">
            <a:spAutoFit/>
          </a:bodyPr>
          <a:lstStyle/>
          <a:p>
            <a:r>
              <a:rPr lang="en-US" sz="5400" i="1" dirty="0" smtClean="0">
                <a:latin typeface="Segoe Print"/>
              </a:rPr>
              <a:t>guided</a:t>
            </a:r>
            <a:endParaRPr lang="en-US" sz="5400" i="1" dirty="0">
              <a:latin typeface="Segoe Print"/>
            </a:endParaRPr>
          </a:p>
        </p:txBody>
      </p:sp>
    </p:spTree>
    <p:extLst>
      <p:ext uri="{BB962C8B-B14F-4D97-AF65-F5344CB8AC3E}">
        <p14:creationId xmlns:p14="http://schemas.microsoft.com/office/powerpoint/2010/main" val="2938526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2000" y="457200"/>
            <a:ext cx="7623174" cy="1200150"/>
          </a:xfrm>
          <a:prstGeom prst="rect">
            <a:avLst/>
          </a:prstGeom>
        </p:spPr>
      </p:pic>
      <p:pic>
        <p:nvPicPr>
          <p:cNvPr id="3" name="Picture 2" descr="C:\Users\revhev\Desktop\The Story Messages\Preview 1 - Deal or no deal\case.gi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77840" y="4310061"/>
            <a:ext cx="2391494" cy="231457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C:\Users\revhev\Desktop\The Story Messages\Preview 1 - Deal or no deal\case.gi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77000" y="4333874"/>
            <a:ext cx="2391494" cy="231457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C:\Users\revhev\Desktop\The Story Messages\Preview 1 - Deal or no deal\case.gi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8600" y="4343400"/>
            <a:ext cx="2391494" cy="2314575"/>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C:\Users\revhev\Desktop\The Story Messages\Preview 1 - Deal or no deal\case.gi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04372" y="1600200"/>
            <a:ext cx="2991828" cy="289560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5791200" y="2438400"/>
            <a:ext cx="914400" cy="1569660"/>
          </a:xfrm>
          <a:prstGeom prst="rect">
            <a:avLst/>
          </a:prstGeom>
          <a:noFill/>
        </p:spPr>
        <p:txBody>
          <a:bodyPr wrap="square" rtlCol="0">
            <a:spAutoFit/>
          </a:bodyPr>
          <a:lstStyle/>
          <a:p>
            <a:r>
              <a:rPr lang="en-US" sz="9600" dirty="0" smtClean="0">
                <a:effectLst>
                  <a:outerShdw blurRad="38100" dist="38100" dir="2700000" algn="tl">
                    <a:srgbClr val="000000">
                      <a:alpha val="43137"/>
                    </a:srgbClr>
                  </a:outerShdw>
                </a:effectLst>
              </a:rPr>
              <a:t>2</a:t>
            </a:r>
            <a:endParaRPr lang="en-US" sz="9600" dirty="0">
              <a:effectLst>
                <a:outerShdw blurRad="38100" dist="38100" dir="2700000" algn="tl">
                  <a:srgbClr val="000000">
                    <a:alpha val="43137"/>
                  </a:srgbClr>
                </a:outerShdw>
              </a:effectLst>
            </a:endParaRPr>
          </a:p>
        </p:txBody>
      </p:sp>
      <p:sp>
        <p:nvSpPr>
          <p:cNvPr id="9" name="TextBox 8"/>
          <p:cNvSpPr txBox="1"/>
          <p:nvPr/>
        </p:nvSpPr>
        <p:spPr>
          <a:xfrm>
            <a:off x="7315200" y="5167311"/>
            <a:ext cx="914400" cy="1015663"/>
          </a:xfrm>
          <a:prstGeom prst="rect">
            <a:avLst/>
          </a:prstGeom>
          <a:noFill/>
        </p:spPr>
        <p:txBody>
          <a:bodyPr wrap="square" rtlCol="0">
            <a:spAutoFit/>
          </a:bodyPr>
          <a:lstStyle/>
          <a:p>
            <a:r>
              <a:rPr lang="en-US" sz="6000" dirty="0">
                <a:effectLst>
                  <a:outerShdw blurRad="38100" dist="38100" dir="2700000" algn="tl">
                    <a:srgbClr val="000000">
                      <a:alpha val="43137"/>
                    </a:srgbClr>
                  </a:outerShdw>
                </a:effectLst>
              </a:rPr>
              <a:t>5</a:t>
            </a:r>
          </a:p>
        </p:txBody>
      </p:sp>
      <p:sp>
        <p:nvSpPr>
          <p:cNvPr id="10" name="TextBox 9"/>
          <p:cNvSpPr txBox="1"/>
          <p:nvPr/>
        </p:nvSpPr>
        <p:spPr>
          <a:xfrm>
            <a:off x="4267200" y="5181599"/>
            <a:ext cx="914400" cy="1015663"/>
          </a:xfrm>
          <a:prstGeom prst="rect">
            <a:avLst/>
          </a:prstGeom>
          <a:noFill/>
        </p:spPr>
        <p:txBody>
          <a:bodyPr wrap="square" rtlCol="0">
            <a:spAutoFit/>
          </a:bodyPr>
          <a:lstStyle/>
          <a:p>
            <a:r>
              <a:rPr lang="en-US" sz="6000" dirty="0">
                <a:effectLst>
                  <a:outerShdw blurRad="38100" dist="38100" dir="2700000" algn="tl">
                    <a:srgbClr val="000000">
                      <a:alpha val="43137"/>
                    </a:srgbClr>
                  </a:outerShdw>
                </a:effectLst>
              </a:rPr>
              <a:t>4</a:t>
            </a:r>
          </a:p>
        </p:txBody>
      </p:sp>
      <p:sp>
        <p:nvSpPr>
          <p:cNvPr id="11" name="TextBox 10"/>
          <p:cNvSpPr txBox="1"/>
          <p:nvPr/>
        </p:nvSpPr>
        <p:spPr>
          <a:xfrm>
            <a:off x="1143000" y="5181600"/>
            <a:ext cx="914400" cy="1015663"/>
          </a:xfrm>
          <a:prstGeom prst="rect">
            <a:avLst/>
          </a:prstGeom>
          <a:noFill/>
        </p:spPr>
        <p:txBody>
          <a:bodyPr wrap="square" rtlCol="0">
            <a:spAutoFit/>
          </a:bodyPr>
          <a:lstStyle/>
          <a:p>
            <a:r>
              <a:rPr lang="en-US" sz="6000" dirty="0">
                <a:effectLst>
                  <a:outerShdw blurRad="38100" dist="38100" dir="2700000" algn="tl">
                    <a:srgbClr val="000000">
                      <a:alpha val="43137"/>
                    </a:srgbClr>
                  </a:outerShdw>
                </a:effectLst>
              </a:rPr>
              <a:t>3</a:t>
            </a:r>
          </a:p>
        </p:txBody>
      </p:sp>
    </p:spTree>
    <p:extLst>
      <p:ext uri="{BB962C8B-B14F-4D97-AF65-F5344CB8AC3E}">
        <p14:creationId xmlns:p14="http://schemas.microsoft.com/office/powerpoint/2010/main" val="44204192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revhev\Desktop\The Story Messages\Preview 1 - Deal or no deal\opencase.gif"/>
          <p:cNvPicPr>
            <a:picLocks noChangeAspect="1" noChangeArrowheads="1"/>
          </p:cNvPicPr>
          <p:nvPr/>
        </p:nvPicPr>
        <p:blipFill rotWithShape="1">
          <a:blip r:embed="rId3">
            <a:extLst>
              <a:ext uri="{28A0092B-C50C-407E-A947-70E740481C1C}">
                <a14:useLocalDpi xmlns:a14="http://schemas.microsoft.com/office/drawing/2010/main" val="0"/>
              </a:ext>
            </a:extLst>
          </a:blip>
          <a:srcRect t="8764" b="9511"/>
          <a:stretch/>
        </p:blipFill>
        <p:spPr bwMode="auto">
          <a:xfrm>
            <a:off x="695320" y="152400"/>
            <a:ext cx="7814584" cy="6386512"/>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rot="21401863">
            <a:off x="1755045" y="914400"/>
            <a:ext cx="4572000" cy="2862322"/>
          </a:xfrm>
          <a:prstGeom prst="rect">
            <a:avLst/>
          </a:prstGeom>
          <a:solidFill>
            <a:schemeClr val="bg1"/>
          </a:solidFill>
        </p:spPr>
        <p:txBody>
          <a:bodyPr wrap="square" rtlCol="0">
            <a:spAutoFit/>
          </a:bodyPr>
          <a:lstStyle/>
          <a:p>
            <a:pPr algn="ctr"/>
            <a:r>
              <a:rPr lang="en-US" sz="6000" dirty="0" smtClean="0"/>
              <a:t> </a:t>
            </a:r>
            <a:r>
              <a:rPr lang="en-US" sz="6000" dirty="0" smtClean="0">
                <a:solidFill>
                  <a:srgbClr val="FFC000"/>
                </a:solidFill>
                <a:effectLst>
                  <a:outerShdw blurRad="38100" dist="38100" dir="2700000" algn="tl">
                    <a:srgbClr val="000000">
                      <a:alpha val="43137"/>
                    </a:srgbClr>
                  </a:outerShdw>
                </a:effectLst>
              </a:rPr>
              <a:t>Deal #2: </a:t>
            </a:r>
            <a:r>
              <a:rPr lang="en-US" sz="6000" u="sng" dirty="0" smtClean="0">
                <a:solidFill>
                  <a:srgbClr val="FFC000"/>
                </a:solidFill>
                <a:effectLst>
                  <a:outerShdw blurRad="38100" dist="38100" dir="2700000" algn="tl">
                    <a:srgbClr val="000000">
                      <a:alpha val="43137"/>
                    </a:srgbClr>
                  </a:outerShdw>
                </a:effectLst>
              </a:rPr>
              <a:t>_________</a:t>
            </a:r>
            <a:r>
              <a:rPr lang="en-US" sz="6000" dirty="0" smtClean="0">
                <a:solidFill>
                  <a:srgbClr val="FFC000"/>
                </a:solidFill>
                <a:effectLst>
                  <a:outerShdw blurRad="38100" dist="38100" dir="2700000" algn="tl">
                    <a:srgbClr val="000000">
                      <a:alpha val="43137"/>
                    </a:srgbClr>
                  </a:outerShdw>
                </a:effectLst>
              </a:rPr>
              <a:t>  </a:t>
            </a:r>
          </a:p>
          <a:p>
            <a:pPr algn="ctr"/>
            <a:r>
              <a:rPr lang="en-US" sz="6000" dirty="0" smtClean="0">
                <a:effectLst>
                  <a:outerShdw blurRad="38100" dist="38100" dir="2700000" algn="tl">
                    <a:srgbClr val="000000">
                      <a:alpha val="43137"/>
                    </a:srgbClr>
                  </a:outerShdw>
                </a:effectLst>
              </a:rPr>
              <a:t> </a:t>
            </a:r>
            <a:r>
              <a:rPr lang="en-US" sz="6000" dirty="0" smtClean="0">
                <a:solidFill>
                  <a:srgbClr val="FFC000"/>
                </a:solidFill>
                <a:effectLst>
                  <a:outerShdw blurRad="38100" dist="38100" dir="2700000" algn="tl">
                    <a:srgbClr val="000000">
                      <a:alpha val="43137"/>
                    </a:srgbClr>
                  </a:outerShdw>
                </a:effectLst>
              </a:rPr>
              <a:t> </a:t>
            </a:r>
            <a:endParaRPr lang="en-US" sz="6000" dirty="0">
              <a:solidFill>
                <a:srgbClr val="ECAF02"/>
              </a:solidFill>
              <a:effectLst>
                <a:outerShdw blurRad="38100" dist="38100" dir="2700000" algn="tl">
                  <a:srgbClr val="000000">
                    <a:alpha val="43137"/>
                  </a:srgbClr>
                </a:outerShdw>
              </a:effectLst>
              <a:latin typeface="Cambria" pitchFamily="18" charset="0"/>
            </a:endParaRPr>
          </a:p>
        </p:txBody>
      </p:sp>
      <p:sp>
        <p:nvSpPr>
          <p:cNvPr id="5" name="Rectangle 4"/>
          <p:cNvSpPr/>
          <p:nvPr/>
        </p:nvSpPr>
        <p:spPr>
          <a:xfrm rot="21391304">
            <a:off x="2409287" y="2133600"/>
            <a:ext cx="3305713" cy="707886"/>
          </a:xfrm>
          <a:prstGeom prst="rect">
            <a:avLst/>
          </a:prstGeom>
        </p:spPr>
        <p:txBody>
          <a:bodyPr wrap="none">
            <a:spAutoFit/>
          </a:bodyPr>
          <a:lstStyle/>
          <a:p>
            <a:r>
              <a:rPr lang="en-US" sz="4000" i="1" dirty="0" smtClean="0">
                <a:latin typeface="Segoe Print"/>
              </a:rPr>
              <a:t>Family time</a:t>
            </a:r>
            <a:endParaRPr lang="en-US" sz="4000" i="1" dirty="0">
              <a:latin typeface="Segoe Print"/>
            </a:endParaRPr>
          </a:p>
        </p:txBody>
      </p:sp>
      <p:sp>
        <p:nvSpPr>
          <p:cNvPr id="6" name="Parallelogram 5"/>
          <p:cNvSpPr/>
          <p:nvPr/>
        </p:nvSpPr>
        <p:spPr>
          <a:xfrm rot="10389035" flipV="1">
            <a:off x="2078503" y="4372790"/>
            <a:ext cx="4728360" cy="1140527"/>
          </a:xfrm>
          <a:prstGeom prst="parallelogram">
            <a:avLst>
              <a:gd name="adj" fmla="val 3928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921561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8600" y="304800"/>
            <a:ext cx="8610600" cy="1015663"/>
          </a:xfrm>
          <a:prstGeom prst="rect">
            <a:avLst/>
          </a:prstGeom>
          <a:noFill/>
        </p:spPr>
        <p:txBody>
          <a:bodyPr wrap="square" rtlCol="0">
            <a:spAutoFit/>
          </a:bodyPr>
          <a:lstStyle/>
          <a:p>
            <a:pPr algn="ctr"/>
            <a:r>
              <a:rPr lang="en-US" sz="6000" dirty="0" smtClean="0">
                <a:solidFill>
                  <a:srgbClr val="FFC000"/>
                </a:solidFill>
                <a:effectLst>
                  <a:outerShdw blurRad="38100" dist="38100" dir="2700000" algn="tl">
                    <a:srgbClr val="000000">
                      <a:alpha val="43137"/>
                    </a:srgbClr>
                  </a:outerShdw>
                </a:effectLst>
              </a:rPr>
              <a:t>1.  Family </a:t>
            </a:r>
            <a:r>
              <a:rPr lang="en-US" sz="6000" u="sng" dirty="0" smtClean="0">
                <a:solidFill>
                  <a:srgbClr val="FFC000"/>
                </a:solidFill>
                <a:effectLst>
                  <a:outerShdw blurRad="38100" dist="38100" dir="2700000" algn="tl">
                    <a:srgbClr val="000000">
                      <a:alpha val="43137"/>
                    </a:srgbClr>
                  </a:outerShdw>
                </a:effectLst>
              </a:rPr>
              <a:t>________</a:t>
            </a:r>
            <a:r>
              <a:rPr lang="en-US" sz="6000" dirty="0" smtClean="0">
                <a:solidFill>
                  <a:srgbClr val="FFC000"/>
                </a:solidFill>
                <a:effectLst>
                  <a:outerShdw blurRad="38100" dist="38100" dir="2700000" algn="tl">
                    <a:srgbClr val="000000">
                      <a:alpha val="43137"/>
                    </a:srgbClr>
                  </a:outerShdw>
                </a:effectLst>
              </a:rPr>
              <a:t> </a:t>
            </a:r>
          </a:p>
        </p:txBody>
      </p:sp>
      <p:sp>
        <p:nvSpPr>
          <p:cNvPr id="5" name="Rectangle 4"/>
          <p:cNvSpPr/>
          <p:nvPr/>
        </p:nvSpPr>
        <p:spPr>
          <a:xfrm>
            <a:off x="4267200" y="411540"/>
            <a:ext cx="3276600" cy="1569660"/>
          </a:xfrm>
          <a:prstGeom prst="rect">
            <a:avLst/>
          </a:prstGeom>
        </p:spPr>
        <p:txBody>
          <a:bodyPr wrap="square">
            <a:spAutoFit/>
          </a:bodyPr>
          <a:lstStyle/>
          <a:p>
            <a:pPr lvl="0" algn="ctr"/>
            <a:r>
              <a:rPr lang="en-US" sz="4800" i="1" dirty="0" smtClean="0">
                <a:latin typeface="Segoe Print"/>
              </a:rPr>
              <a:t>devotions</a:t>
            </a:r>
          </a:p>
          <a:p>
            <a:pPr lvl="0" algn="ctr"/>
            <a:r>
              <a:rPr lang="en-US" sz="4800" dirty="0" smtClean="0">
                <a:solidFill>
                  <a:srgbClr val="FFC000"/>
                </a:solidFill>
                <a:effectLst>
                  <a:outerShdw blurRad="38100" dist="38100" dir="2700000" algn="tl">
                    <a:srgbClr val="000000">
                      <a:alpha val="43137"/>
                    </a:srgbClr>
                  </a:outerShdw>
                </a:effectLst>
              </a:rPr>
              <a:t> </a:t>
            </a:r>
          </a:p>
        </p:txBody>
      </p:sp>
    </p:spTree>
    <p:extLst>
      <p:ext uri="{BB962C8B-B14F-4D97-AF65-F5344CB8AC3E}">
        <p14:creationId xmlns:p14="http://schemas.microsoft.com/office/powerpoint/2010/main" val="2938526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304800"/>
            <a:ext cx="9144000" cy="6740307"/>
          </a:xfrm>
          <a:prstGeom prst="rect">
            <a:avLst/>
          </a:prstGeom>
          <a:noFill/>
        </p:spPr>
        <p:txBody>
          <a:bodyPr wrap="square" rtlCol="0">
            <a:spAutoFit/>
          </a:bodyPr>
          <a:lstStyle/>
          <a:p>
            <a:pPr algn="ctr"/>
            <a:r>
              <a:rPr lang="en-US" sz="5400" i="1" dirty="0"/>
              <a:t>"Assemble the people before Me to hear My words so that they may learn to revere Me </a:t>
            </a:r>
            <a:endParaRPr lang="en-US" sz="5400" i="1" dirty="0" smtClean="0"/>
          </a:p>
          <a:p>
            <a:pPr algn="ctr"/>
            <a:r>
              <a:rPr lang="en-US" sz="5400" i="1" dirty="0" smtClean="0"/>
              <a:t>as </a:t>
            </a:r>
            <a:r>
              <a:rPr lang="en-US" sz="5400" i="1" dirty="0"/>
              <a:t>long as they live in the </a:t>
            </a:r>
            <a:endParaRPr lang="en-US" sz="5400" i="1" dirty="0" smtClean="0"/>
          </a:p>
          <a:p>
            <a:pPr algn="ctr"/>
            <a:r>
              <a:rPr lang="en-US" sz="5400" i="1" dirty="0" smtClean="0"/>
              <a:t>land </a:t>
            </a:r>
            <a:r>
              <a:rPr lang="en-US" sz="5400" i="1" dirty="0"/>
              <a:t>and may teach them </a:t>
            </a:r>
            <a:endParaRPr lang="en-US" sz="5400" i="1" dirty="0" smtClean="0"/>
          </a:p>
          <a:p>
            <a:pPr algn="ctr"/>
            <a:r>
              <a:rPr lang="en-US" sz="5400" i="1" dirty="0" smtClean="0"/>
              <a:t>to </a:t>
            </a:r>
            <a:r>
              <a:rPr lang="en-US" sz="5400" i="1" dirty="0"/>
              <a:t>their children."</a:t>
            </a:r>
            <a:r>
              <a:rPr lang="en-US" sz="5400" dirty="0"/>
              <a:t> </a:t>
            </a:r>
            <a:endParaRPr lang="en-US" sz="5400" dirty="0" smtClean="0"/>
          </a:p>
          <a:p>
            <a:pPr algn="ctr"/>
            <a:r>
              <a:rPr lang="en-US" sz="5400" dirty="0" smtClean="0"/>
              <a:t>Deuteronomy </a:t>
            </a:r>
            <a:r>
              <a:rPr lang="en-US" sz="5400" dirty="0"/>
              <a:t>4:10 (NIV)</a:t>
            </a:r>
          </a:p>
          <a:p>
            <a:pPr algn="ctr"/>
            <a:r>
              <a:rPr lang="en-US" sz="5400" dirty="0" smtClean="0"/>
              <a:t> </a:t>
            </a:r>
            <a:endParaRPr lang="en-US" sz="5400" dirty="0"/>
          </a:p>
        </p:txBody>
      </p:sp>
    </p:spTree>
    <p:extLst>
      <p:ext uri="{BB962C8B-B14F-4D97-AF65-F5344CB8AC3E}">
        <p14:creationId xmlns:p14="http://schemas.microsoft.com/office/powerpoint/2010/main" val="248081830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8600" y="304800"/>
            <a:ext cx="8610600" cy="3785652"/>
          </a:xfrm>
          <a:prstGeom prst="rect">
            <a:avLst/>
          </a:prstGeom>
          <a:noFill/>
        </p:spPr>
        <p:txBody>
          <a:bodyPr wrap="square" rtlCol="0">
            <a:spAutoFit/>
          </a:bodyPr>
          <a:lstStyle/>
          <a:p>
            <a:pPr algn="ctr"/>
            <a:r>
              <a:rPr lang="en-US" sz="6000" dirty="0" smtClean="0">
                <a:solidFill>
                  <a:srgbClr val="FFC000"/>
                </a:solidFill>
                <a:effectLst>
                  <a:outerShdw blurRad="38100" dist="38100" dir="2700000" algn="tl">
                    <a:srgbClr val="000000">
                      <a:alpha val="43137"/>
                    </a:srgbClr>
                  </a:outerShdw>
                </a:effectLst>
              </a:rPr>
              <a:t>2.  Further resources</a:t>
            </a:r>
          </a:p>
          <a:p>
            <a:r>
              <a:rPr lang="en-US" sz="6000" dirty="0" smtClean="0">
                <a:solidFill>
                  <a:srgbClr val="FFC000"/>
                </a:solidFill>
                <a:effectLst>
                  <a:outerShdw blurRad="38100" dist="38100" dir="2700000" algn="tl">
                    <a:srgbClr val="000000">
                      <a:alpha val="43137"/>
                    </a:srgbClr>
                  </a:outerShdw>
                </a:effectLst>
              </a:rPr>
              <a:t> </a:t>
            </a:r>
          </a:p>
          <a:p>
            <a:pPr algn="ctr"/>
            <a:r>
              <a:rPr lang="en-US" sz="6000" dirty="0" smtClean="0">
                <a:solidFill>
                  <a:srgbClr val="FFC000"/>
                </a:solidFill>
                <a:effectLst>
                  <a:outerShdw blurRad="38100" dist="38100" dir="2700000" algn="tl">
                    <a:srgbClr val="000000">
                      <a:alpha val="43137"/>
                    </a:srgbClr>
                  </a:outerShdw>
                </a:effectLst>
              </a:rPr>
              <a:t>  </a:t>
            </a:r>
          </a:p>
          <a:p>
            <a:pPr algn="ctr"/>
            <a:r>
              <a:rPr lang="en-US" sz="6000" dirty="0" smtClean="0">
                <a:solidFill>
                  <a:srgbClr val="FFC000"/>
                </a:solidFill>
                <a:effectLst>
                  <a:outerShdw blurRad="38100" dist="38100" dir="2700000" algn="tl">
                    <a:srgbClr val="000000">
                      <a:alpha val="43137"/>
                    </a:srgbClr>
                  </a:outerShdw>
                </a:effectLst>
              </a:rPr>
              <a:t> </a:t>
            </a:r>
          </a:p>
        </p:txBody>
      </p:sp>
    </p:spTree>
    <p:extLst>
      <p:ext uri="{BB962C8B-B14F-4D97-AF65-F5344CB8AC3E}">
        <p14:creationId xmlns:p14="http://schemas.microsoft.com/office/powerpoint/2010/main" val="293852652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0946" t="2397" r="3548" b="1809"/>
          <a:stretch/>
        </p:blipFill>
        <p:spPr bwMode="auto">
          <a:xfrm>
            <a:off x="2590800" y="528638"/>
            <a:ext cx="4257675" cy="590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6162184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4800" y="304800"/>
            <a:ext cx="8458200" cy="2862322"/>
          </a:xfrm>
          <a:prstGeom prst="rect">
            <a:avLst/>
          </a:prstGeom>
          <a:noFill/>
        </p:spPr>
        <p:txBody>
          <a:bodyPr wrap="square" rtlCol="0">
            <a:spAutoFit/>
          </a:bodyPr>
          <a:lstStyle/>
          <a:p>
            <a:pPr algn="ctr"/>
            <a:r>
              <a:rPr lang="en-US" sz="6000" i="1" dirty="0" smtClean="0">
                <a:effectLst>
                  <a:outerShdw blurRad="38100" dist="38100" dir="2700000" algn="tl">
                    <a:srgbClr val="000000">
                      <a:alpha val="43137"/>
                    </a:srgbClr>
                  </a:outerShdw>
                </a:effectLst>
              </a:rPr>
              <a:t>Take hold of the life that is truly life.</a:t>
            </a:r>
            <a:r>
              <a:rPr lang="en-US" sz="6000" dirty="0" smtClean="0">
                <a:effectLst>
                  <a:outerShdw blurRad="38100" dist="38100" dir="2700000" algn="tl">
                    <a:srgbClr val="000000">
                      <a:alpha val="43137"/>
                    </a:srgbClr>
                  </a:outerShdw>
                </a:effectLst>
              </a:rPr>
              <a:t>  </a:t>
            </a:r>
          </a:p>
          <a:p>
            <a:pPr algn="ctr"/>
            <a:r>
              <a:rPr lang="en-US" sz="6000" dirty="0" smtClean="0">
                <a:effectLst>
                  <a:outerShdw blurRad="38100" dist="38100" dir="2700000" algn="tl">
                    <a:srgbClr val="000000">
                      <a:alpha val="43137"/>
                    </a:srgbClr>
                  </a:outerShdw>
                </a:effectLst>
              </a:rPr>
              <a:t>1 Timothy 6:19 (NIV)</a:t>
            </a:r>
          </a:p>
        </p:txBody>
      </p:sp>
    </p:spTree>
    <p:extLst>
      <p:ext uri="{BB962C8B-B14F-4D97-AF65-F5344CB8AC3E}">
        <p14:creationId xmlns:p14="http://schemas.microsoft.com/office/powerpoint/2010/main" val="304245531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p:cNvGraphicFramePr>
            <a:graphicFrameLocks noChangeAspect="1"/>
          </p:cNvGraphicFramePr>
          <p:nvPr>
            <p:extLst>
              <p:ext uri="{D42A27DB-BD31-4B8C-83A1-F6EECF244321}">
                <p14:modId xmlns:p14="http://schemas.microsoft.com/office/powerpoint/2010/main" val="2599400762"/>
              </p:ext>
            </p:extLst>
          </p:nvPr>
        </p:nvGraphicFramePr>
        <p:xfrm>
          <a:off x="2743200" y="609600"/>
          <a:ext cx="3909755" cy="5786438"/>
        </p:xfrm>
        <a:graphic>
          <a:graphicData uri="http://schemas.openxmlformats.org/presentationml/2006/ole">
            <mc:AlternateContent xmlns:mc="http://schemas.openxmlformats.org/markup-compatibility/2006">
              <mc:Choice xmlns:v="urn:schemas-microsoft-com:vml" Requires="v">
                <p:oleObj spid="_x0000_s2057" name="Acrobat Document" r:id="rId4" imgW="5716080" imgH="8460000" progId="AcroExch.Document.7">
                  <p:embed/>
                </p:oleObj>
              </mc:Choice>
              <mc:Fallback>
                <p:oleObj name="Acrobat Document" r:id="rId4" imgW="5716080" imgH="8460000" progId="AcroExch.Document.7">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43200" y="609600"/>
                        <a:ext cx="3909755" cy="57864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97359337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2000" y="457200"/>
            <a:ext cx="7623174" cy="1200150"/>
          </a:xfrm>
          <a:prstGeom prst="rect">
            <a:avLst/>
          </a:prstGeom>
        </p:spPr>
      </p:pic>
      <p:pic>
        <p:nvPicPr>
          <p:cNvPr id="3" name="Picture 2" descr="C:\Users\revhev\Desktop\The Story Messages\Preview 1 - Deal or no deal\case.gi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77840" y="4310061"/>
            <a:ext cx="2391494" cy="231457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C:\Users\revhev\Desktop\The Story Messages\Preview 1 - Deal or no deal\case.gi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77000" y="4333874"/>
            <a:ext cx="2391494" cy="2314575"/>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C:\Users\revhev\Desktop\The Story Messages\Preview 1 - Deal or no deal\case.gi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7134" y="3931860"/>
            <a:ext cx="2991828" cy="289560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1219200" y="4724400"/>
            <a:ext cx="914400" cy="1569660"/>
          </a:xfrm>
          <a:prstGeom prst="rect">
            <a:avLst/>
          </a:prstGeom>
          <a:noFill/>
        </p:spPr>
        <p:txBody>
          <a:bodyPr wrap="square" rtlCol="0">
            <a:spAutoFit/>
          </a:bodyPr>
          <a:lstStyle/>
          <a:p>
            <a:r>
              <a:rPr lang="en-US" sz="9600" dirty="0" smtClean="0">
                <a:effectLst>
                  <a:outerShdw blurRad="38100" dist="38100" dir="2700000" algn="tl">
                    <a:srgbClr val="000000">
                      <a:alpha val="43137"/>
                    </a:srgbClr>
                  </a:outerShdw>
                </a:effectLst>
              </a:rPr>
              <a:t>3</a:t>
            </a:r>
            <a:endParaRPr lang="en-US" sz="9600" dirty="0">
              <a:effectLst>
                <a:outerShdw blurRad="38100" dist="38100" dir="2700000" algn="tl">
                  <a:srgbClr val="000000">
                    <a:alpha val="43137"/>
                  </a:srgbClr>
                </a:outerShdw>
              </a:effectLst>
            </a:endParaRPr>
          </a:p>
        </p:txBody>
      </p:sp>
      <p:sp>
        <p:nvSpPr>
          <p:cNvPr id="9" name="TextBox 8"/>
          <p:cNvSpPr txBox="1"/>
          <p:nvPr/>
        </p:nvSpPr>
        <p:spPr>
          <a:xfrm>
            <a:off x="7315200" y="5167311"/>
            <a:ext cx="914400" cy="1015663"/>
          </a:xfrm>
          <a:prstGeom prst="rect">
            <a:avLst/>
          </a:prstGeom>
          <a:noFill/>
        </p:spPr>
        <p:txBody>
          <a:bodyPr wrap="square" rtlCol="0">
            <a:spAutoFit/>
          </a:bodyPr>
          <a:lstStyle/>
          <a:p>
            <a:r>
              <a:rPr lang="en-US" sz="6000" dirty="0">
                <a:effectLst>
                  <a:outerShdw blurRad="38100" dist="38100" dir="2700000" algn="tl">
                    <a:srgbClr val="000000">
                      <a:alpha val="43137"/>
                    </a:srgbClr>
                  </a:outerShdw>
                </a:effectLst>
              </a:rPr>
              <a:t>5</a:t>
            </a:r>
          </a:p>
        </p:txBody>
      </p:sp>
      <p:sp>
        <p:nvSpPr>
          <p:cNvPr id="10" name="TextBox 9"/>
          <p:cNvSpPr txBox="1"/>
          <p:nvPr/>
        </p:nvSpPr>
        <p:spPr>
          <a:xfrm>
            <a:off x="4267200" y="5181599"/>
            <a:ext cx="914400" cy="1015663"/>
          </a:xfrm>
          <a:prstGeom prst="rect">
            <a:avLst/>
          </a:prstGeom>
          <a:noFill/>
        </p:spPr>
        <p:txBody>
          <a:bodyPr wrap="square" rtlCol="0">
            <a:spAutoFit/>
          </a:bodyPr>
          <a:lstStyle/>
          <a:p>
            <a:r>
              <a:rPr lang="en-US" sz="6000" dirty="0">
                <a:effectLst>
                  <a:outerShdw blurRad="38100" dist="38100" dir="2700000" algn="tl">
                    <a:srgbClr val="000000">
                      <a:alpha val="43137"/>
                    </a:srgbClr>
                  </a:outerShdw>
                </a:effectLst>
              </a:rPr>
              <a:t>4</a:t>
            </a:r>
          </a:p>
        </p:txBody>
      </p:sp>
    </p:spTree>
    <p:extLst>
      <p:ext uri="{BB962C8B-B14F-4D97-AF65-F5344CB8AC3E}">
        <p14:creationId xmlns:p14="http://schemas.microsoft.com/office/powerpoint/2010/main" val="199867028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revhev\Desktop\The Story Messages\Preview 1 - Deal or no deal\opencase.gif"/>
          <p:cNvPicPr>
            <a:picLocks noChangeAspect="1" noChangeArrowheads="1"/>
          </p:cNvPicPr>
          <p:nvPr/>
        </p:nvPicPr>
        <p:blipFill rotWithShape="1">
          <a:blip r:embed="rId3">
            <a:extLst>
              <a:ext uri="{28A0092B-C50C-407E-A947-70E740481C1C}">
                <a14:useLocalDpi xmlns:a14="http://schemas.microsoft.com/office/drawing/2010/main" val="0"/>
              </a:ext>
            </a:extLst>
          </a:blip>
          <a:srcRect t="8764" b="9511"/>
          <a:stretch/>
        </p:blipFill>
        <p:spPr bwMode="auto">
          <a:xfrm>
            <a:off x="695320" y="152400"/>
            <a:ext cx="7814584" cy="6386512"/>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rot="21437922">
            <a:off x="1828800" y="914400"/>
            <a:ext cx="4572000" cy="2862322"/>
          </a:xfrm>
          <a:prstGeom prst="rect">
            <a:avLst/>
          </a:prstGeom>
          <a:solidFill>
            <a:schemeClr val="bg1"/>
          </a:solidFill>
        </p:spPr>
        <p:txBody>
          <a:bodyPr wrap="square" rtlCol="0">
            <a:spAutoFit/>
          </a:bodyPr>
          <a:lstStyle/>
          <a:p>
            <a:pPr algn="ctr"/>
            <a:r>
              <a:rPr lang="en-US" sz="6000" dirty="0" smtClean="0"/>
              <a:t> </a:t>
            </a:r>
            <a:r>
              <a:rPr lang="en-US" sz="6000" dirty="0" smtClean="0">
                <a:solidFill>
                  <a:srgbClr val="FFC000"/>
                </a:solidFill>
                <a:effectLst>
                  <a:outerShdw blurRad="38100" dist="38100" dir="2700000" algn="tl">
                    <a:srgbClr val="000000">
                      <a:alpha val="43137"/>
                    </a:srgbClr>
                  </a:outerShdw>
                </a:effectLst>
              </a:rPr>
              <a:t>Deal #3: </a:t>
            </a:r>
            <a:r>
              <a:rPr lang="en-US" sz="6000" u="sng" dirty="0" smtClean="0">
                <a:solidFill>
                  <a:srgbClr val="FFC000"/>
                </a:solidFill>
                <a:effectLst>
                  <a:outerShdw blurRad="38100" dist="38100" dir="2700000" algn="tl">
                    <a:srgbClr val="000000">
                      <a:alpha val="43137"/>
                    </a:srgbClr>
                  </a:outerShdw>
                </a:effectLst>
              </a:rPr>
              <a:t>_________</a:t>
            </a:r>
            <a:r>
              <a:rPr lang="en-US" sz="6000" dirty="0" smtClean="0">
                <a:solidFill>
                  <a:srgbClr val="FFC000"/>
                </a:solidFill>
                <a:effectLst>
                  <a:outerShdw blurRad="38100" dist="38100" dir="2700000" algn="tl">
                    <a:srgbClr val="000000">
                      <a:alpha val="43137"/>
                    </a:srgbClr>
                  </a:outerShdw>
                </a:effectLst>
              </a:rPr>
              <a:t>  </a:t>
            </a:r>
          </a:p>
          <a:p>
            <a:pPr algn="ctr"/>
            <a:r>
              <a:rPr lang="en-US" sz="6000" dirty="0" smtClean="0">
                <a:effectLst>
                  <a:outerShdw blurRad="38100" dist="38100" dir="2700000" algn="tl">
                    <a:srgbClr val="000000">
                      <a:alpha val="43137"/>
                    </a:srgbClr>
                  </a:outerShdw>
                </a:effectLst>
              </a:rPr>
              <a:t> </a:t>
            </a:r>
            <a:r>
              <a:rPr lang="en-US" sz="6000" dirty="0" smtClean="0">
                <a:solidFill>
                  <a:srgbClr val="FFC000"/>
                </a:solidFill>
                <a:effectLst>
                  <a:outerShdw blurRad="38100" dist="38100" dir="2700000" algn="tl">
                    <a:srgbClr val="000000">
                      <a:alpha val="43137"/>
                    </a:srgbClr>
                  </a:outerShdw>
                </a:effectLst>
              </a:rPr>
              <a:t> </a:t>
            </a:r>
            <a:endParaRPr lang="en-US" sz="6000" dirty="0">
              <a:solidFill>
                <a:srgbClr val="ECAF02"/>
              </a:solidFill>
              <a:effectLst>
                <a:outerShdw blurRad="38100" dist="38100" dir="2700000" algn="tl">
                  <a:srgbClr val="000000">
                    <a:alpha val="43137"/>
                  </a:srgbClr>
                </a:outerShdw>
              </a:effectLst>
              <a:latin typeface="Cambria" pitchFamily="18" charset="0"/>
            </a:endParaRPr>
          </a:p>
        </p:txBody>
      </p:sp>
      <p:sp>
        <p:nvSpPr>
          <p:cNvPr id="5" name="Rectangle 4"/>
          <p:cNvSpPr/>
          <p:nvPr/>
        </p:nvSpPr>
        <p:spPr>
          <a:xfrm rot="21398682">
            <a:off x="2409287" y="2133600"/>
            <a:ext cx="3549370" cy="707886"/>
          </a:xfrm>
          <a:prstGeom prst="rect">
            <a:avLst/>
          </a:prstGeom>
        </p:spPr>
        <p:txBody>
          <a:bodyPr wrap="none">
            <a:spAutoFit/>
          </a:bodyPr>
          <a:lstStyle/>
          <a:p>
            <a:r>
              <a:rPr lang="en-US" sz="4000" i="1" dirty="0" smtClean="0">
                <a:latin typeface="Segoe Print"/>
              </a:rPr>
              <a:t>Small groups</a:t>
            </a:r>
            <a:endParaRPr lang="en-US" sz="4000" i="1" dirty="0">
              <a:latin typeface="Segoe Print"/>
            </a:endParaRPr>
          </a:p>
        </p:txBody>
      </p:sp>
      <p:sp>
        <p:nvSpPr>
          <p:cNvPr id="6" name="Parallelogram 5"/>
          <p:cNvSpPr/>
          <p:nvPr/>
        </p:nvSpPr>
        <p:spPr>
          <a:xfrm rot="10389035" flipV="1">
            <a:off x="2078503" y="4372790"/>
            <a:ext cx="4728360" cy="1140527"/>
          </a:xfrm>
          <a:prstGeom prst="parallelogram">
            <a:avLst>
              <a:gd name="adj" fmla="val 3928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458138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8600" y="304800"/>
            <a:ext cx="8610600" cy="4708981"/>
          </a:xfrm>
          <a:prstGeom prst="rect">
            <a:avLst/>
          </a:prstGeom>
          <a:noFill/>
        </p:spPr>
        <p:txBody>
          <a:bodyPr wrap="square" rtlCol="0">
            <a:spAutoFit/>
          </a:bodyPr>
          <a:lstStyle/>
          <a:p>
            <a:pPr algn="ctr"/>
            <a:r>
              <a:rPr lang="en-US" sz="6000" dirty="0" smtClean="0">
                <a:solidFill>
                  <a:srgbClr val="FFC000"/>
                </a:solidFill>
                <a:effectLst>
                  <a:outerShdw blurRad="38100" dist="38100" dir="2700000" algn="tl">
                    <a:srgbClr val="000000">
                      <a:alpha val="43137"/>
                    </a:srgbClr>
                  </a:outerShdw>
                </a:effectLst>
              </a:rPr>
              <a:t>1.  tool + </a:t>
            </a:r>
            <a:r>
              <a:rPr lang="en-US" sz="6000" u="sng" dirty="0" smtClean="0">
                <a:solidFill>
                  <a:srgbClr val="FFC000"/>
                </a:solidFill>
                <a:effectLst>
                  <a:outerShdw blurRad="38100" dist="38100" dir="2700000" algn="tl">
                    <a:srgbClr val="000000">
                      <a:alpha val="43137"/>
                    </a:srgbClr>
                  </a:outerShdw>
                </a:effectLst>
              </a:rPr>
              <a:t>________</a:t>
            </a:r>
            <a:r>
              <a:rPr lang="en-US" sz="6000" dirty="0" smtClean="0">
                <a:solidFill>
                  <a:srgbClr val="FFC000"/>
                </a:solidFill>
                <a:effectLst>
                  <a:outerShdw blurRad="38100" dist="38100" dir="2700000" algn="tl">
                    <a:srgbClr val="000000">
                      <a:alpha val="43137"/>
                    </a:srgbClr>
                  </a:outerShdw>
                </a:effectLst>
              </a:rPr>
              <a:t> = greater results</a:t>
            </a:r>
          </a:p>
          <a:p>
            <a:pPr algn="ctr"/>
            <a:r>
              <a:rPr lang="en-US" sz="6000" dirty="0" smtClean="0">
                <a:solidFill>
                  <a:srgbClr val="FFC000"/>
                </a:solidFill>
                <a:effectLst>
                  <a:outerShdw blurRad="38100" dist="38100" dir="2700000" algn="tl">
                    <a:srgbClr val="000000">
                      <a:alpha val="43137"/>
                    </a:srgbClr>
                  </a:outerShdw>
                </a:effectLst>
              </a:rPr>
              <a:t> </a:t>
            </a:r>
          </a:p>
          <a:p>
            <a:pPr algn="ctr"/>
            <a:r>
              <a:rPr lang="en-US" sz="6000" dirty="0" smtClean="0">
                <a:solidFill>
                  <a:srgbClr val="FFC000"/>
                </a:solidFill>
                <a:effectLst>
                  <a:outerShdw blurRad="38100" dist="38100" dir="2700000" algn="tl">
                    <a:srgbClr val="000000">
                      <a:alpha val="43137"/>
                    </a:srgbClr>
                  </a:outerShdw>
                </a:effectLst>
              </a:rPr>
              <a:t>  </a:t>
            </a:r>
          </a:p>
          <a:p>
            <a:pPr algn="ctr"/>
            <a:r>
              <a:rPr lang="en-US" sz="6000" dirty="0" smtClean="0">
                <a:solidFill>
                  <a:srgbClr val="FFC000"/>
                </a:solidFill>
                <a:effectLst>
                  <a:outerShdw blurRad="38100" dist="38100" dir="2700000" algn="tl">
                    <a:srgbClr val="000000">
                      <a:alpha val="43137"/>
                    </a:srgbClr>
                  </a:outerShdw>
                </a:effectLst>
              </a:rPr>
              <a:t> </a:t>
            </a:r>
          </a:p>
        </p:txBody>
      </p:sp>
      <p:sp>
        <p:nvSpPr>
          <p:cNvPr id="4" name="Rectangle 3"/>
          <p:cNvSpPr/>
          <p:nvPr/>
        </p:nvSpPr>
        <p:spPr>
          <a:xfrm>
            <a:off x="4152155" y="381000"/>
            <a:ext cx="3163045" cy="830997"/>
          </a:xfrm>
          <a:prstGeom prst="rect">
            <a:avLst/>
          </a:prstGeom>
        </p:spPr>
        <p:txBody>
          <a:bodyPr wrap="none">
            <a:spAutoFit/>
          </a:bodyPr>
          <a:lstStyle/>
          <a:p>
            <a:r>
              <a:rPr lang="en-US" sz="4800" i="1" dirty="0" smtClean="0">
                <a:latin typeface="Segoe Print"/>
              </a:rPr>
              <a:t>community</a:t>
            </a:r>
            <a:endParaRPr lang="en-US" sz="4800" i="1" dirty="0">
              <a:latin typeface="Segoe Print"/>
            </a:endParaRPr>
          </a:p>
        </p:txBody>
      </p:sp>
    </p:spTree>
    <p:extLst>
      <p:ext uri="{BB962C8B-B14F-4D97-AF65-F5344CB8AC3E}">
        <p14:creationId xmlns:p14="http://schemas.microsoft.com/office/powerpoint/2010/main" val="2938526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304800"/>
            <a:ext cx="9144000" cy="5909310"/>
          </a:xfrm>
          <a:prstGeom prst="rect">
            <a:avLst/>
          </a:prstGeom>
          <a:noFill/>
        </p:spPr>
        <p:txBody>
          <a:bodyPr wrap="square" rtlCol="0">
            <a:spAutoFit/>
          </a:bodyPr>
          <a:lstStyle/>
          <a:p>
            <a:pPr algn="ctr"/>
            <a:r>
              <a:rPr lang="en-US" sz="5400" i="1" dirty="0"/>
              <a:t>Day after day, in the temple courts and from house to house, they never stopped teaching and proclaiming the good news that Jesus is the Christ</a:t>
            </a:r>
            <a:r>
              <a:rPr lang="en-US" sz="5400" dirty="0"/>
              <a:t>. </a:t>
            </a:r>
            <a:endParaRPr lang="en-US" sz="5400" dirty="0" smtClean="0"/>
          </a:p>
          <a:p>
            <a:pPr algn="ctr"/>
            <a:r>
              <a:rPr lang="en-US" sz="5400" dirty="0" smtClean="0"/>
              <a:t>Acts </a:t>
            </a:r>
            <a:r>
              <a:rPr lang="en-US" sz="5400" dirty="0"/>
              <a:t>5:42 (NIV)</a:t>
            </a:r>
          </a:p>
          <a:p>
            <a:pPr algn="ctr"/>
            <a:r>
              <a:rPr lang="en-US" sz="5400" dirty="0" smtClean="0"/>
              <a:t> </a:t>
            </a:r>
            <a:endParaRPr lang="en-US" sz="5400" dirty="0"/>
          </a:p>
        </p:txBody>
      </p:sp>
    </p:spTree>
    <p:extLst>
      <p:ext uri="{BB962C8B-B14F-4D97-AF65-F5344CB8AC3E}">
        <p14:creationId xmlns:p14="http://schemas.microsoft.com/office/powerpoint/2010/main" val="50315962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304800"/>
            <a:ext cx="9144000" cy="6555641"/>
          </a:xfrm>
          <a:prstGeom prst="rect">
            <a:avLst/>
          </a:prstGeom>
          <a:noFill/>
        </p:spPr>
        <p:txBody>
          <a:bodyPr wrap="square" rtlCol="0">
            <a:spAutoFit/>
          </a:bodyPr>
          <a:lstStyle/>
          <a:p>
            <a:pPr algn="ctr"/>
            <a:r>
              <a:rPr lang="en-US" sz="6000" dirty="0" smtClean="0"/>
              <a:t> </a:t>
            </a:r>
            <a:r>
              <a:rPr lang="en-US" sz="6000" dirty="0" smtClean="0">
                <a:solidFill>
                  <a:srgbClr val="FFC000"/>
                </a:solidFill>
                <a:effectLst>
                  <a:outerShdw blurRad="38100" dist="38100" dir="2700000" algn="tl">
                    <a:srgbClr val="000000">
                      <a:alpha val="43137"/>
                    </a:srgbClr>
                  </a:outerShdw>
                </a:effectLst>
              </a:rPr>
              <a:t>2.  Resources:</a:t>
            </a:r>
          </a:p>
          <a:p>
            <a:pPr lvl="0" algn="ctr">
              <a:buFont typeface="Arial" pitchFamily="34" charset="0"/>
              <a:buChar char="•"/>
            </a:pPr>
            <a:r>
              <a:rPr lang="en-US" sz="6000" dirty="0" smtClean="0">
                <a:solidFill>
                  <a:srgbClr val="FFC000"/>
                </a:solidFill>
                <a:effectLst>
                  <a:outerShdw blurRad="38100" dist="38100" dir="2700000" algn="tl">
                    <a:srgbClr val="000000">
                      <a:alpha val="43137"/>
                    </a:srgbClr>
                  </a:outerShdw>
                </a:effectLst>
              </a:rPr>
              <a:t>Small group </a:t>
            </a:r>
            <a:r>
              <a:rPr lang="en-US" sz="6000" u="sng" dirty="0" smtClean="0">
                <a:solidFill>
                  <a:srgbClr val="FFC000"/>
                </a:solidFill>
                <a:effectLst>
                  <a:outerShdw blurRad="38100" dist="38100" dir="2700000" algn="tl">
                    <a:srgbClr val="000000">
                      <a:alpha val="43137"/>
                    </a:srgbClr>
                  </a:outerShdw>
                </a:effectLst>
              </a:rPr>
              <a:t>____________</a:t>
            </a:r>
            <a:r>
              <a:rPr lang="en-US" sz="6000" dirty="0" smtClean="0">
                <a:solidFill>
                  <a:srgbClr val="FFC000"/>
                </a:solidFill>
                <a:effectLst>
                  <a:outerShdw blurRad="38100" dist="38100" dir="2700000" algn="tl">
                    <a:srgbClr val="000000">
                      <a:alpha val="43137"/>
                    </a:srgbClr>
                  </a:outerShdw>
                </a:effectLst>
              </a:rPr>
              <a:t>: </a:t>
            </a:r>
          </a:p>
          <a:p>
            <a:pPr lvl="0" algn="ctr">
              <a:buFont typeface="Arial" pitchFamily="34" charset="0"/>
              <a:buChar char="•"/>
            </a:pPr>
            <a:r>
              <a:rPr lang="en-US" sz="6000" u="sng" dirty="0" smtClean="0">
                <a:solidFill>
                  <a:srgbClr val="FFC000"/>
                </a:solidFill>
                <a:effectLst>
                  <a:outerShdw blurRad="38100" dist="38100" dir="2700000" algn="tl">
                    <a:srgbClr val="000000">
                      <a:alpha val="43137"/>
                    </a:srgbClr>
                  </a:outerShdw>
                </a:effectLst>
              </a:rPr>
              <a:t>____</a:t>
            </a:r>
            <a:r>
              <a:rPr lang="en-US" sz="6000" dirty="0" smtClean="0">
                <a:solidFill>
                  <a:srgbClr val="FFC000"/>
                </a:solidFill>
                <a:effectLst>
                  <a:outerShdw blurRad="38100" dist="38100" dir="2700000" algn="tl">
                    <a:srgbClr val="000000">
                      <a:alpha val="43137"/>
                    </a:srgbClr>
                  </a:outerShdw>
                </a:effectLst>
              </a:rPr>
              <a:t> teaching </a:t>
            </a:r>
          </a:p>
          <a:p>
            <a:pPr algn="ctr"/>
            <a:endParaRPr lang="en-US" sz="6000" dirty="0" smtClean="0">
              <a:solidFill>
                <a:srgbClr val="FFC000"/>
              </a:solidFill>
              <a:effectLst>
                <a:outerShdw blurRad="38100" dist="38100" dir="2700000" algn="tl">
                  <a:srgbClr val="000000">
                    <a:alpha val="43137"/>
                  </a:srgbClr>
                </a:outerShdw>
              </a:effectLst>
            </a:endParaRPr>
          </a:p>
          <a:p>
            <a:pPr algn="ctr"/>
            <a:r>
              <a:rPr lang="en-US" sz="6000" dirty="0" smtClean="0">
                <a:solidFill>
                  <a:srgbClr val="FFC000"/>
                </a:solidFill>
                <a:effectLst>
                  <a:outerShdw blurRad="38100" dist="38100" dir="2700000" algn="tl">
                    <a:srgbClr val="000000">
                      <a:alpha val="43137"/>
                    </a:srgbClr>
                  </a:outerShdw>
                </a:effectLst>
              </a:rPr>
              <a:t> </a:t>
            </a:r>
          </a:p>
          <a:p>
            <a:pPr algn="ctr"/>
            <a:r>
              <a:rPr lang="en-US" sz="6000" dirty="0" smtClean="0">
                <a:solidFill>
                  <a:srgbClr val="FFC000"/>
                </a:solidFill>
                <a:effectLst>
                  <a:outerShdw blurRad="38100" dist="38100" dir="2700000" algn="tl">
                    <a:srgbClr val="000000">
                      <a:alpha val="43137"/>
                    </a:srgbClr>
                  </a:outerShdw>
                </a:effectLst>
              </a:rPr>
              <a:t>  </a:t>
            </a:r>
          </a:p>
          <a:p>
            <a:pPr algn="ctr"/>
            <a:r>
              <a:rPr lang="en-US" sz="6000" dirty="0" smtClean="0">
                <a:solidFill>
                  <a:srgbClr val="FFC000"/>
                </a:solidFill>
                <a:effectLst>
                  <a:outerShdw blurRad="38100" dist="38100" dir="2700000" algn="tl">
                    <a:srgbClr val="000000">
                      <a:alpha val="43137"/>
                    </a:srgbClr>
                  </a:outerShdw>
                </a:effectLst>
              </a:rPr>
              <a:t> </a:t>
            </a:r>
          </a:p>
        </p:txBody>
      </p:sp>
      <p:sp>
        <p:nvSpPr>
          <p:cNvPr id="5" name="Rectangle 4"/>
          <p:cNvSpPr/>
          <p:nvPr/>
        </p:nvSpPr>
        <p:spPr>
          <a:xfrm>
            <a:off x="4295110" y="1295400"/>
            <a:ext cx="4467890" cy="830997"/>
          </a:xfrm>
          <a:prstGeom prst="rect">
            <a:avLst/>
          </a:prstGeom>
        </p:spPr>
        <p:txBody>
          <a:bodyPr wrap="none">
            <a:spAutoFit/>
          </a:bodyPr>
          <a:lstStyle/>
          <a:p>
            <a:r>
              <a:rPr lang="en-US" sz="4800" i="1" dirty="0" smtClean="0">
                <a:solidFill>
                  <a:prstClr val="white"/>
                </a:solidFill>
                <a:latin typeface="Segoe Print"/>
              </a:rPr>
              <a:t>resource binder</a:t>
            </a:r>
            <a:endParaRPr lang="en-US" sz="4800" i="1" dirty="0">
              <a:latin typeface="Segoe Print"/>
            </a:endParaRPr>
          </a:p>
        </p:txBody>
      </p:sp>
      <p:sp>
        <p:nvSpPr>
          <p:cNvPr id="6" name="Rectangle 5"/>
          <p:cNvSpPr/>
          <p:nvPr/>
        </p:nvSpPr>
        <p:spPr>
          <a:xfrm>
            <a:off x="2514600" y="2133600"/>
            <a:ext cx="1657826" cy="1015663"/>
          </a:xfrm>
          <a:prstGeom prst="rect">
            <a:avLst/>
          </a:prstGeom>
        </p:spPr>
        <p:txBody>
          <a:bodyPr wrap="none">
            <a:spAutoFit/>
          </a:bodyPr>
          <a:lstStyle/>
          <a:p>
            <a:r>
              <a:rPr lang="en-US" sz="4800" i="1" dirty="0" smtClean="0">
                <a:solidFill>
                  <a:prstClr val="white"/>
                </a:solidFill>
                <a:latin typeface="Segoe Print"/>
              </a:rPr>
              <a:t>DVD</a:t>
            </a:r>
            <a:r>
              <a:rPr lang="en-US" sz="6000" dirty="0" smtClean="0">
                <a:solidFill>
                  <a:prstClr val="white"/>
                </a:solidFill>
              </a:rPr>
              <a:t> </a:t>
            </a:r>
            <a:endParaRPr lang="en-US" dirty="0"/>
          </a:p>
        </p:txBody>
      </p:sp>
    </p:spTree>
    <p:extLst>
      <p:ext uri="{BB962C8B-B14F-4D97-AF65-F5344CB8AC3E}">
        <p14:creationId xmlns:p14="http://schemas.microsoft.com/office/powerpoint/2010/main" val="2938526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2000" y="457200"/>
            <a:ext cx="7623174" cy="1200150"/>
          </a:xfrm>
          <a:prstGeom prst="rect">
            <a:avLst/>
          </a:prstGeom>
        </p:spPr>
      </p:pic>
      <p:pic>
        <p:nvPicPr>
          <p:cNvPr id="4" name="Picture 3" descr="C:\Users\revhev\Desktop\The Story Messages\Preview 1 - Deal or no deal\case.gi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77000" y="4333874"/>
            <a:ext cx="2391494" cy="2314575"/>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C:\Users\revhev\Desktop\The Story Messages\Preview 1 - Deal or no deal\case.gi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47511" y="3950910"/>
            <a:ext cx="2991828" cy="289560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4086225" y="4724400"/>
            <a:ext cx="914400" cy="1569660"/>
          </a:xfrm>
          <a:prstGeom prst="rect">
            <a:avLst/>
          </a:prstGeom>
          <a:noFill/>
        </p:spPr>
        <p:txBody>
          <a:bodyPr wrap="square" rtlCol="0">
            <a:spAutoFit/>
          </a:bodyPr>
          <a:lstStyle/>
          <a:p>
            <a:r>
              <a:rPr lang="en-US" sz="9600" dirty="0" smtClean="0">
                <a:effectLst>
                  <a:outerShdw blurRad="38100" dist="38100" dir="2700000" algn="tl">
                    <a:srgbClr val="000000">
                      <a:alpha val="43137"/>
                    </a:srgbClr>
                  </a:outerShdw>
                </a:effectLst>
              </a:rPr>
              <a:t>4</a:t>
            </a:r>
            <a:endParaRPr lang="en-US" sz="9600" dirty="0">
              <a:effectLst>
                <a:outerShdw blurRad="38100" dist="38100" dir="2700000" algn="tl">
                  <a:srgbClr val="000000">
                    <a:alpha val="43137"/>
                  </a:srgbClr>
                </a:outerShdw>
              </a:effectLst>
            </a:endParaRPr>
          </a:p>
        </p:txBody>
      </p:sp>
      <p:sp>
        <p:nvSpPr>
          <p:cNvPr id="9" name="TextBox 8"/>
          <p:cNvSpPr txBox="1"/>
          <p:nvPr/>
        </p:nvSpPr>
        <p:spPr>
          <a:xfrm>
            <a:off x="7315200" y="5167311"/>
            <a:ext cx="914400" cy="1015663"/>
          </a:xfrm>
          <a:prstGeom prst="rect">
            <a:avLst/>
          </a:prstGeom>
          <a:noFill/>
        </p:spPr>
        <p:txBody>
          <a:bodyPr wrap="square" rtlCol="0">
            <a:spAutoFit/>
          </a:bodyPr>
          <a:lstStyle/>
          <a:p>
            <a:r>
              <a:rPr lang="en-US" sz="6000" dirty="0">
                <a:effectLst>
                  <a:outerShdw blurRad="38100" dist="38100" dir="2700000" algn="tl">
                    <a:srgbClr val="000000">
                      <a:alpha val="43137"/>
                    </a:srgbClr>
                  </a:outerShdw>
                </a:effectLst>
              </a:rPr>
              <a:t>5</a:t>
            </a:r>
          </a:p>
        </p:txBody>
      </p:sp>
    </p:spTree>
    <p:extLst>
      <p:ext uri="{BB962C8B-B14F-4D97-AF65-F5344CB8AC3E}">
        <p14:creationId xmlns:p14="http://schemas.microsoft.com/office/powerpoint/2010/main" val="421183496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revhev\Desktop\The Story Messages\Preview 1 - Deal or no deal\opencase.gif"/>
          <p:cNvPicPr>
            <a:picLocks noChangeAspect="1" noChangeArrowheads="1"/>
          </p:cNvPicPr>
          <p:nvPr/>
        </p:nvPicPr>
        <p:blipFill rotWithShape="1">
          <a:blip r:embed="rId3">
            <a:extLst>
              <a:ext uri="{28A0092B-C50C-407E-A947-70E740481C1C}">
                <a14:useLocalDpi xmlns:a14="http://schemas.microsoft.com/office/drawing/2010/main" val="0"/>
              </a:ext>
            </a:extLst>
          </a:blip>
          <a:srcRect t="8764" b="9511"/>
          <a:stretch/>
        </p:blipFill>
        <p:spPr bwMode="auto">
          <a:xfrm>
            <a:off x="695320" y="152400"/>
            <a:ext cx="7814584" cy="6386512"/>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rot="21338257">
            <a:off x="1828800" y="914400"/>
            <a:ext cx="4572000" cy="2862322"/>
          </a:xfrm>
          <a:prstGeom prst="rect">
            <a:avLst/>
          </a:prstGeom>
          <a:solidFill>
            <a:schemeClr val="bg1"/>
          </a:solidFill>
        </p:spPr>
        <p:txBody>
          <a:bodyPr wrap="square" rtlCol="0">
            <a:spAutoFit/>
          </a:bodyPr>
          <a:lstStyle/>
          <a:p>
            <a:pPr algn="ctr"/>
            <a:r>
              <a:rPr lang="en-US" sz="6000" dirty="0" smtClean="0"/>
              <a:t> </a:t>
            </a:r>
            <a:r>
              <a:rPr lang="en-US" sz="6000" dirty="0" smtClean="0">
                <a:solidFill>
                  <a:srgbClr val="FFC000"/>
                </a:solidFill>
                <a:effectLst>
                  <a:outerShdw blurRad="38100" dist="38100" dir="2700000" algn="tl">
                    <a:srgbClr val="000000">
                      <a:alpha val="43137"/>
                    </a:srgbClr>
                  </a:outerShdw>
                </a:effectLst>
              </a:rPr>
              <a:t>Deal #4: </a:t>
            </a:r>
            <a:r>
              <a:rPr lang="en-US" sz="6000" u="sng" dirty="0" smtClean="0">
                <a:solidFill>
                  <a:srgbClr val="FFC000"/>
                </a:solidFill>
                <a:effectLst>
                  <a:outerShdw blurRad="38100" dist="38100" dir="2700000" algn="tl">
                    <a:srgbClr val="000000">
                      <a:alpha val="43137"/>
                    </a:srgbClr>
                  </a:outerShdw>
                </a:effectLst>
              </a:rPr>
              <a:t>___________</a:t>
            </a:r>
            <a:r>
              <a:rPr lang="en-US" sz="6000" dirty="0" smtClean="0">
                <a:solidFill>
                  <a:srgbClr val="FFC000"/>
                </a:solidFill>
                <a:effectLst>
                  <a:outerShdw blurRad="38100" dist="38100" dir="2700000" algn="tl">
                    <a:srgbClr val="000000">
                      <a:alpha val="43137"/>
                    </a:srgbClr>
                  </a:outerShdw>
                </a:effectLst>
              </a:rPr>
              <a:t>  </a:t>
            </a:r>
          </a:p>
          <a:p>
            <a:pPr algn="ctr"/>
            <a:r>
              <a:rPr lang="en-US" sz="6000" dirty="0" smtClean="0">
                <a:effectLst>
                  <a:outerShdw blurRad="38100" dist="38100" dir="2700000" algn="tl">
                    <a:srgbClr val="000000">
                      <a:alpha val="43137"/>
                    </a:srgbClr>
                  </a:outerShdw>
                </a:effectLst>
              </a:rPr>
              <a:t> </a:t>
            </a:r>
            <a:r>
              <a:rPr lang="en-US" sz="6000" dirty="0" smtClean="0">
                <a:solidFill>
                  <a:srgbClr val="FFC000"/>
                </a:solidFill>
                <a:effectLst>
                  <a:outerShdw blurRad="38100" dist="38100" dir="2700000" algn="tl">
                    <a:srgbClr val="000000">
                      <a:alpha val="43137"/>
                    </a:srgbClr>
                  </a:outerShdw>
                </a:effectLst>
              </a:rPr>
              <a:t> </a:t>
            </a:r>
            <a:endParaRPr lang="en-US" sz="6000" dirty="0">
              <a:solidFill>
                <a:srgbClr val="ECAF02"/>
              </a:solidFill>
              <a:effectLst>
                <a:outerShdw blurRad="38100" dist="38100" dir="2700000" algn="tl">
                  <a:srgbClr val="000000">
                    <a:alpha val="43137"/>
                  </a:srgbClr>
                </a:outerShdw>
              </a:effectLst>
              <a:latin typeface="Cambria" pitchFamily="18" charset="0"/>
            </a:endParaRPr>
          </a:p>
        </p:txBody>
      </p:sp>
      <p:sp>
        <p:nvSpPr>
          <p:cNvPr id="5" name="Rectangle 4"/>
          <p:cNvSpPr/>
          <p:nvPr/>
        </p:nvSpPr>
        <p:spPr>
          <a:xfrm rot="21338610">
            <a:off x="1981200" y="2133600"/>
            <a:ext cx="4180953" cy="707886"/>
          </a:xfrm>
          <a:prstGeom prst="rect">
            <a:avLst/>
          </a:prstGeom>
        </p:spPr>
        <p:txBody>
          <a:bodyPr wrap="none">
            <a:spAutoFit/>
          </a:bodyPr>
          <a:lstStyle/>
          <a:p>
            <a:r>
              <a:rPr lang="en-US" sz="4000" i="1" dirty="0" smtClean="0">
                <a:latin typeface="Segoe Print"/>
              </a:rPr>
              <a:t>Worship service</a:t>
            </a:r>
            <a:endParaRPr lang="en-US" sz="4000" i="1" dirty="0">
              <a:latin typeface="Segoe Print"/>
            </a:endParaRPr>
          </a:p>
        </p:txBody>
      </p:sp>
      <p:sp>
        <p:nvSpPr>
          <p:cNvPr id="6" name="Parallelogram 5"/>
          <p:cNvSpPr/>
          <p:nvPr/>
        </p:nvSpPr>
        <p:spPr>
          <a:xfrm rot="10389035" flipV="1">
            <a:off x="2078503" y="4372790"/>
            <a:ext cx="4728360" cy="1140527"/>
          </a:xfrm>
          <a:prstGeom prst="parallelogram">
            <a:avLst>
              <a:gd name="adj" fmla="val 3928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949678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304800"/>
            <a:ext cx="9144000" cy="5078313"/>
          </a:xfrm>
          <a:prstGeom prst="rect">
            <a:avLst/>
          </a:prstGeom>
          <a:noFill/>
        </p:spPr>
        <p:txBody>
          <a:bodyPr wrap="square" rtlCol="0">
            <a:spAutoFit/>
          </a:bodyPr>
          <a:lstStyle/>
          <a:p>
            <a:pPr algn="ctr"/>
            <a:r>
              <a:rPr lang="en-US" sz="5400" i="1" dirty="0"/>
              <a:t>They devoted themselves to the apostles' teaching and to the fellowship, to the breaking of bread and to prayer. </a:t>
            </a:r>
            <a:endParaRPr lang="en-US" sz="5400" i="1" dirty="0" smtClean="0"/>
          </a:p>
          <a:p>
            <a:pPr algn="ctr"/>
            <a:r>
              <a:rPr lang="en-US" sz="5400" dirty="0" smtClean="0"/>
              <a:t>Acts </a:t>
            </a:r>
            <a:r>
              <a:rPr lang="en-US" sz="5400" dirty="0"/>
              <a:t>2:42 (NIV)</a:t>
            </a:r>
          </a:p>
          <a:p>
            <a:pPr algn="ctr"/>
            <a:r>
              <a:rPr lang="en-US" sz="5400" dirty="0" smtClean="0"/>
              <a:t> </a:t>
            </a:r>
            <a:endParaRPr lang="en-US" sz="5400" dirty="0"/>
          </a:p>
        </p:txBody>
      </p:sp>
    </p:spTree>
    <p:extLst>
      <p:ext uri="{BB962C8B-B14F-4D97-AF65-F5344CB8AC3E}">
        <p14:creationId xmlns:p14="http://schemas.microsoft.com/office/powerpoint/2010/main" val="82560352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2000" y="457200"/>
            <a:ext cx="7623174" cy="1200150"/>
          </a:xfrm>
          <a:prstGeom prst="rect">
            <a:avLst/>
          </a:prstGeom>
        </p:spPr>
      </p:pic>
      <p:pic>
        <p:nvPicPr>
          <p:cNvPr id="7" name="Picture 6" descr="C:\Users\revhev\Desktop\The Story Messages\Preview 1 - Deal or no deal\case.gi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99772" y="3946147"/>
            <a:ext cx="2991828" cy="289560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7010400" y="4705350"/>
            <a:ext cx="914400" cy="1569660"/>
          </a:xfrm>
          <a:prstGeom prst="rect">
            <a:avLst/>
          </a:prstGeom>
          <a:noFill/>
        </p:spPr>
        <p:txBody>
          <a:bodyPr wrap="square" rtlCol="0">
            <a:spAutoFit/>
          </a:bodyPr>
          <a:lstStyle/>
          <a:p>
            <a:r>
              <a:rPr lang="en-US" sz="9600" dirty="0" smtClean="0">
                <a:effectLst>
                  <a:outerShdw blurRad="38100" dist="38100" dir="2700000" algn="tl">
                    <a:srgbClr val="000000">
                      <a:alpha val="43137"/>
                    </a:srgbClr>
                  </a:outerShdw>
                </a:effectLst>
              </a:rPr>
              <a:t>5</a:t>
            </a:r>
            <a:endParaRPr lang="en-US" sz="9600"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418776947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66800" y="1828800"/>
            <a:ext cx="7010400" cy="1015663"/>
          </a:xfrm>
          <a:prstGeom prst="rect">
            <a:avLst/>
          </a:prstGeom>
          <a:noFill/>
        </p:spPr>
        <p:txBody>
          <a:bodyPr wrap="square" rtlCol="0">
            <a:spAutoFit/>
          </a:bodyPr>
          <a:lstStyle/>
          <a:p>
            <a:pPr algn="ctr"/>
            <a:r>
              <a:rPr lang="en-US" sz="6000" dirty="0" smtClean="0"/>
              <a:t>JEOPARDY VIDEO</a:t>
            </a:r>
            <a:endParaRPr lang="en-US" sz="6000" dirty="0"/>
          </a:p>
        </p:txBody>
      </p:sp>
    </p:spTree>
    <p:extLst>
      <p:ext uri="{BB962C8B-B14F-4D97-AF65-F5344CB8AC3E}">
        <p14:creationId xmlns:p14="http://schemas.microsoft.com/office/powerpoint/2010/main" val="304245531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revhev\Desktop\The Story Messages\Preview 1 - Deal or no deal\opencase.gif"/>
          <p:cNvPicPr>
            <a:picLocks noChangeAspect="1" noChangeArrowheads="1"/>
          </p:cNvPicPr>
          <p:nvPr/>
        </p:nvPicPr>
        <p:blipFill rotWithShape="1">
          <a:blip r:embed="rId3">
            <a:extLst>
              <a:ext uri="{28A0092B-C50C-407E-A947-70E740481C1C}">
                <a14:useLocalDpi xmlns:a14="http://schemas.microsoft.com/office/drawing/2010/main" val="0"/>
              </a:ext>
            </a:extLst>
          </a:blip>
          <a:srcRect t="8764" b="9511"/>
          <a:stretch/>
        </p:blipFill>
        <p:spPr bwMode="auto">
          <a:xfrm>
            <a:off x="695320" y="152400"/>
            <a:ext cx="7814584" cy="6386512"/>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rot="21303387">
            <a:off x="1828800" y="914400"/>
            <a:ext cx="4572000" cy="2862322"/>
          </a:xfrm>
          <a:prstGeom prst="rect">
            <a:avLst/>
          </a:prstGeom>
          <a:solidFill>
            <a:schemeClr val="bg1"/>
          </a:solidFill>
        </p:spPr>
        <p:txBody>
          <a:bodyPr wrap="square" rtlCol="0">
            <a:spAutoFit/>
          </a:bodyPr>
          <a:lstStyle/>
          <a:p>
            <a:pPr algn="ctr"/>
            <a:r>
              <a:rPr lang="en-US" sz="6000" dirty="0" smtClean="0"/>
              <a:t> </a:t>
            </a:r>
            <a:r>
              <a:rPr lang="en-US" sz="6000" dirty="0" smtClean="0">
                <a:solidFill>
                  <a:srgbClr val="FFC000"/>
                </a:solidFill>
                <a:effectLst>
                  <a:outerShdw blurRad="38100" dist="38100" dir="2700000" algn="tl">
                    <a:srgbClr val="000000">
                      <a:alpha val="43137"/>
                    </a:srgbClr>
                  </a:outerShdw>
                </a:effectLst>
              </a:rPr>
              <a:t>Deal #5: </a:t>
            </a:r>
            <a:r>
              <a:rPr lang="en-US" sz="6000" u="sng" dirty="0" smtClean="0">
                <a:solidFill>
                  <a:srgbClr val="FFC000"/>
                </a:solidFill>
                <a:effectLst>
                  <a:outerShdw blurRad="38100" dist="38100" dir="2700000" algn="tl">
                    <a:srgbClr val="000000">
                      <a:alpha val="43137"/>
                    </a:srgbClr>
                  </a:outerShdw>
                </a:effectLst>
              </a:rPr>
              <a:t>___________</a:t>
            </a:r>
            <a:r>
              <a:rPr lang="en-US" sz="6000" dirty="0" smtClean="0">
                <a:solidFill>
                  <a:srgbClr val="FFC000"/>
                </a:solidFill>
                <a:effectLst>
                  <a:outerShdw blurRad="38100" dist="38100" dir="2700000" algn="tl">
                    <a:srgbClr val="000000">
                      <a:alpha val="43137"/>
                    </a:srgbClr>
                  </a:outerShdw>
                </a:effectLst>
              </a:rPr>
              <a:t>  </a:t>
            </a:r>
          </a:p>
          <a:p>
            <a:pPr algn="ctr"/>
            <a:r>
              <a:rPr lang="en-US" sz="6000" dirty="0" smtClean="0">
                <a:effectLst>
                  <a:outerShdw blurRad="38100" dist="38100" dir="2700000" algn="tl">
                    <a:srgbClr val="000000">
                      <a:alpha val="43137"/>
                    </a:srgbClr>
                  </a:outerShdw>
                </a:effectLst>
              </a:rPr>
              <a:t> </a:t>
            </a:r>
            <a:r>
              <a:rPr lang="en-US" sz="6000" dirty="0" smtClean="0">
                <a:solidFill>
                  <a:srgbClr val="FFC000"/>
                </a:solidFill>
                <a:effectLst>
                  <a:outerShdw blurRad="38100" dist="38100" dir="2700000" algn="tl">
                    <a:srgbClr val="000000">
                      <a:alpha val="43137"/>
                    </a:srgbClr>
                  </a:outerShdw>
                </a:effectLst>
              </a:rPr>
              <a:t> </a:t>
            </a:r>
            <a:endParaRPr lang="en-US" sz="6000" dirty="0">
              <a:solidFill>
                <a:srgbClr val="ECAF02"/>
              </a:solidFill>
              <a:effectLst>
                <a:outerShdw blurRad="38100" dist="38100" dir="2700000" algn="tl">
                  <a:srgbClr val="000000">
                    <a:alpha val="43137"/>
                  </a:srgbClr>
                </a:outerShdw>
              </a:effectLst>
              <a:latin typeface="Cambria" pitchFamily="18" charset="0"/>
            </a:endParaRPr>
          </a:p>
        </p:txBody>
      </p:sp>
      <p:sp>
        <p:nvSpPr>
          <p:cNvPr id="5" name="Rectangle 4"/>
          <p:cNvSpPr/>
          <p:nvPr/>
        </p:nvSpPr>
        <p:spPr>
          <a:xfrm rot="21276062">
            <a:off x="1752600" y="2133600"/>
            <a:ext cx="4650632" cy="707886"/>
          </a:xfrm>
          <a:prstGeom prst="rect">
            <a:avLst/>
          </a:prstGeom>
        </p:spPr>
        <p:txBody>
          <a:bodyPr wrap="none">
            <a:spAutoFit/>
          </a:bodyPr>
          <a:lstStyle/>
          <a:p>
            <a:r>
              <a:rPr lang="en-US" sz="4000" i="1" dirty="0" smtClean="0">
                <a:latin typeface="Segoe Print"/>
              </a:rPr>
              <a:t>Cornerstone </a:t>
            </a:r>
            <a:r>
              <a:rPr lang="en-US" sz="4000" i="1" dirty="0" err="1" smtClean="0">
                <a:latin typeface="Segoe Print"/>
              </a:rPr>
              <a:t>Kidz</a:t>
            </a:r>
            <a:endParaRPr lang="en-US" sz="4000" i="1" dirty="0">
              <a:latin typeface="Segoe Print"/>
            </a:endParaRPr>
          </a:p>
        </p:txBody>
      </p:sp>
      <p:sp>
        <p:nvSpPr>
          <p:cNvPr id="6" name="Parallelogram 5"/>
          <p:cNvSpPr/>
          <p:nvPr/>
        </p:nvSpPr>
        <p:spPr>
          <a:xfrm rot="10389035" flipV="1">
            <a:off x="2078503" y="4372790"/>
            <a:ext cx="4728360" cy="1140527"/>
          </a:xfrm>
          <a:prstGeom prst="parallelogram">
            <a:avLst>
              <a:gd name="adj" fmla="val 3928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552323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304800"/>
            <a:ext cx="9144000" cy="3416320"/>
          </a:xfrm>
          <a:prstGeom prst="rect">
            <a:avLst/>
          </a:prstGeom>
          <a:noFill/>
        </p:spPr>
        <p:txBody>
          <a:bodyPr wrap="square" rtlCol="0">
            <a:spAutoFit/>
          </a:bodyPr>
          <a:lstStyle/>
          <a:p>
            <a:pPr algn="ctr"/>
            <a:r>
              <a:rPr lang="en-US" sz="5400" i="1" dirty="0"/>
              <a:t>Teach them to your children and to their children after them. </a:t>
            </a:r>
            <a:r>
              <a:rPr lang="en-US" sz="5400" dirty="0"/>
              <a:t>Deuteronomy 4:9 (NIV)</a:t>
            </a:r>
          </a:p>
          <a:p>
            <a:pPr algn="ctr"/>
            <a:r>
              <a:rPr lang="en-US" sz="5400" dirty="0" smtClean="0"/>
              <a:t> </a:t>
            </a:r>
            <a:endParaRPr lang="en-US" sz="5400" dirty="0"/>
          </a:p>
        </p:txBody>
      </p:sp>
    </p:spTree>
    <p:extLst>
      <p:ext uri="{BB962C8B-B14F-4D97-AF65-F5344CB8AC3E}">
        <p14:creationId xmlns:p14="http://schemas.microsoft.com/office/powerpoint/2010/main" val="25697172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81200"/>
            <a:ext cx="7772400" cy="1470025"/>
          </a:xfrm>
        </p:spPr>
        <p:txBody>
          <a:bodyPr>
            <a:normAutofit fontScale="90000"/>
          </a:bodyPr>
          <a:lstStyle/>
          <a:p>
            <a:r>
              <a:rPr lang="en-US" sz="7200" b="1" dirty="0" smtClean="0">
                <a:effectLst>
                  <a:outerShdw blurRad="38100" dist="38100" dir="2700000" algn="tl">
                    <a:srgbClr val="000000">
                      <a:alpha val="43137"/>
                    </a:srgbClr>
                  </a:outerShdw>
                </a:effectLst>
              </a:rPr>
              <a:t> </a:t>
            </a:r>
            <a:r>
              <a:rPr lang="en-US" sz="7200" b="1" dirty="0" smtClean="0">
                <a:solidFill>
                  <a:srgbClr val="FFC000"/>
                </a:solidFill>
                <a:effectLst>
                  <a:outerShdw blurRad="38100" dist="38100" dir="2700000" algn="tl">
                    <a:srgbClr val="000000">
                      <a:alpha val="43137"/>
                    </a:srgbClr>
                  </a:outerShdw>
                </a:effectLst>
              </a:rPr>
              <a:t> </a:t>
            </a:r>
            <a:r>
              <a:rPr lang="en-US" sz="6600" b="1" dirty="0" smtClean="0"/>
              <a:t> </a:t>
            </a:r>
            <a:r>
              <a:rPr lang="en-US" sz="6600" b="1" dirty="0" smtClean="0">
                <a:solidFill>
                  <a:srgbClr val="FFC000"/>
                </a:solidFill>
                <a:effectLst>
                  <a:outerShdw blurRad="38100" dist="38100" dir="2700000" algn="tl">
                    <a:srgbClr val="000000">
                      <a:alpha val="43137"/>
                    </a:srgbClr>
                  </a:outerShdw>
                </a:effectLst>
              </a:rPr>
              <a:t>III.  The Story as </a:t>
            </a:r>
            <a:r>
              <a:rPr lang="en-US" sz="6600" b="1" u="sng" dirty="0" smtClean="0">
                <a:solidFill>
                  <a:srgbClr val="FFC000"/>
                </a:solidFill>
                <a:effectLst>
                  <a:outerShdw blurRad="38100" dist="38100" dir="2700000" algn="tl">
                    <a:srgbClr val="000000">
                      <a:alpha val="43137"/>
                    </a:srgbClr>
                  </a:outerShdw>
                </a:effectLst>
              </a:rPr>
              <a:t>______</a:t>
            </a:r>
            <a:r>
              <a:rPr lang="en-US" sz="6600" b="1" dirty="0" smtClean="0">
                <a:solidFill>
                  <a:srgbClr val="FFC000"/>
                </a:solidFill>
                <a:effectLst>
                  <a:outerShdw blurRad="38100" dist="38100" dir="2700000" algn="tl">
                    <a:srgbClr val="000000">
                      <a:alpha val="43137"/>
                    </a:srgbClr>
                  </a:outerShdw>
                </a:effectLst>
              </a:rPr>
              <a:t>TV</a:t>
            </a:r>
            <a:r>
              <a:rPr lang="en-US" sz="6600" dirty="0" smtClean="0"/>
              <a:t/>
            </a:r>
            <a:br>
              <a:rPr lang="en-US" sz="6600" dirty="0" smtClean="0"/>
            </a:br>
            <a:r>
              <a:rPr lang="en-US" sz="7200" b="1" dirty="0" smtClean="0">
                <a:solidFill>
                  <a:srgbClr val="FFC000"/>
                </a:solidFill>
              </a:rPr>
              <a:t> </a:t>
            </a:r>
            <a:r>
              <a:rPr lang="en-US" sz="7200" dirty="0" smtClean="0"/>
              <a:t/>
            </a:r>
            <a:br>
              <a:rPr lang="en-US" sz="7200" dirty="0" smtClean="0"/>
            </a:br>
            <a:r>
              <a:rPr lang="en-US" sz="7200" dirty="0" smtClean="0"/>
              <a:t> </a:t>
            </a:r>
            <a:br>
              <a:rPr lang="en-US" sz="7200" dirty="0" smtClean="0"/>
            </a:br>
            <a:endParaRPr lang="en-US" sz="7200" dirty="0">
              <a:solidFill>
                <a:srgbClr val="FFC000"/>
              </a:solidFill>
              <a:effectLst>
                <a:outerShdw blurRad="38100" dist="38100" dir="2700000" algn="tl">
                  <a:srgbClr val="000000">
                    <a:alpha val="43137"/>
                  </a:srgbClr>
                </a:outerShdw>
              </a:effectLst>
            </a:endParaRPr>
          </a:p>
        </p:txBody>
      </p:sp>
      <p:sp>
        <p:nvSpPr>
          <p:cNvPr id="3" name="Rectangle 2"/>
          <p:cNvSpPr/>
          <p:nvPr/>
        </p:nvSpPr>
        <p:spPr>
          <a:xfrm>
            <a:off x="3115009" y="1295400"/>
            <a:ext cx="2066591" cy="830997"/>
          </a:xfrm>
          <a:prstGeom prst="rect">
            <a:avLst/>
          </a:prstGeom>
        </p:spPr>
        <p:txBody>
          <a:bodyPr wrap="none">
            <a:spAutoFit/>
          </a:bodyPr>
          <a:lstStyle/>
          <a:p>
            <a:r>
              <a:rPr lang="en-US" sz="4800" i="1" dirty="0" smtClean="0">
                <a:solidFill>
                  <a:prstClr val="white"/>
                </a:solidFill>
                <a:latin typeface="Segoe Print"/>
                <a:ea typeface="+mj-ea"/>
                <a:cs typeface="+mj-cs"/>
              </a:rPr>
              <a:t>Reality</a:t>
            </a:r>
            <a:endParaRPr lang="en-US" sz="4800" i="1" dirty="0">
              <a:latin typeface="Segoe Print"/>
            </a:endParaRPr>
          </a:p>
        </p:txBody>
      </p:sp>
    </p:spTree>
    <p:extLst>
      <p:ext uri="{BB962C8B-B14F-4D97-AF65-F5344CB8AC3E}">
        <p14:creationId xmlns:p14="http://schemas.microsoft.com/office/powerpoint/2010/main" val="31079492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762000"/>
            <a:ext cx="8915400" cy="1938992"/>
          </a:xfrm>
          <a:prstGeom prst="rect">
            <a:avLst/>
          </a:prstGeom>
          <a:noFill/>
        </p:spPr>
        <p:txBody>
          <a:bodyPr wrap="square" rtlCol="0">
            <a:spAutoFit/>
          </a:bodyPr>
          <a:lstStyle/>
          <a:p>
            <a:pPr algn="ctr"/>
            <a:r>
              <a:rPr lang="en-US" sz="6000" dirty="0" smtClean="0"/>
              <a:t> </a:t>
            </a:r>
            <a:r>
              <a:rPr lang="en-US" sz="6000" dirty="0" smtClean="0">
                <a:solidFill>
                  <a:srgbClr val="FFC000"/>
                </a:solidFill>
                <a:effectLst>
                  <a:outerShdw blurRad="38100" dist="38100" dir="2700000" algn="tl">
                    <a:srgbClr val="000000">
                      <a:alpha val="43137"/>
                    </a:srgbClr>
                  </a:outerShdw>
                </a:effectLst>
              </a:rPr>
              <a:t>A.  The Story </a:t>
            </a:r>
            <a:r>
              <a:rPr lang="en-US" sz="6000" u="sng" dirty="0" smtClean="0">
                <a:solidFill>
                  <a:srgbClr val="FFC000"/>
                </a:solidFill>
                <a:effectLst>
                  <a:outerShdw blurRad="38100" dist="38100" dir="2700000" algn="tl">
                    <a:srgbClr val="000000">
                      <a:alpha val="43137"/>
                    </a:srgbClr>
                  </a:outerShdw>
                </a:effectLst>
              </a:rPr>
              <a:t>_______</a:t>
            </a:r>
            <a:r>
              <a:rPr lang="en-US" sz="6000" dirty="0" smtClean="0">
                <a:solidFill>
                  <a:srgbClr val="FFC000"/>
                </a:solidFill>
                <a:effectLst>
                  <a:outerShdw blurRad="38100" dist="38100" dir="2700000" algn="tl">
                    <a:srgbClr val="000000">
                      <a:alpha val="43137"/>
                    </a:srgbClr>
                  </a:outerShdw>
                </a:effectLst>
              </a:rPr>
              <a:t> yet.</a:t>
            </a:r>
          </a:p>
          <a:p>
            <a:pPr algn="ctr"/>
            <a:endParaRPr lang="en-US" sz="6000" dirty="0">
              <a:solidFill>
                <a:srgbClr val="ECAF02"/>
              </a:solidFill>
              <a:effectLst>
                <a:outerShdw blurRad="38100" dist="38100" dir="2700000" algn="tl">
                  <a:srgbClr val="000000">
                    <a:alpha val="43137"/>
                  </a:srgbClr>
                </a:outerShdw>
              </a:effectLst>
              <a:latin typeface="Cambria" pitchFamily="18" charset="0"/>
            </a:endParaRPr>
          </a:p>
        </p:txBody>
      </p:sp>
      <p:sp>
        <p:nvSpPr>
          <p:cNvPr id="5" name="Rectangle 4"/>
          <p:cNvSpPr/>
          <p:nvPr/>
        </p:nvSpPr>
        <p:spPr>
          <a:xfrm>
            <a:off x="4571397" y="838200"/>
            <a:ext cx="2821606" cy="830997"/>
          </a:xfrm>
          <a:prstGeom prst="rect">
            <a:avLst/>
          </a:prstGeom>
        </p:spPr>
        <p:txBody>
          <a:bodyPr wrap="none">
            <a:spAutoFit/>
          </a:bodyPr>
          <a:lstStyle/>
          <a:p>
            <a:r>
              <a:rPr lang="en-US" sz="4800" i="1" dirty="0" smtClean="0">
                <a:solidFill>
                  <a:prstClr val="white"/>
                </a:solidFill>
                <a:latin typeface="Segoe Print"/>
              </a:rPr>
              <a:t>isn’t over </a:t>
            </a:r>
            <a:endParaRPr lang="en-US" sz="4800" i="1" dirty="0">
              <a:latin typeface="Segoe Print"/>
            </a:endParaRPr>
          </a:p>
        </p:txBody>
      </p:sp>
    </p:spTree>
    <p:extLst>
      <p:ext uri="{BB962C8B-B14F-4D97-AF65-F5344CB8AC3E}">
        <p14:creationId xmlns:p14="http://schemas.microsoft.com/office/powerpoint/2010/main" val="2938526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762000"/>
            <a:ext cx="8915400" cy="3785652"/>
          </a:xfrm>
          <a:prstGeom prst="rect">
            <a:avLst/>
          </a:prstGeom>
          <a:noFill/>
        </p:spPr>
        <p:txBody>
          <a:bodyPr wrap="square" rtlCol="0">
            <a:spAutoFit/>
          </a:bodyPr>
          <a:lstStyle/>
          <a:p>
            <a:pPr algn="ctr"/>
            <a:r>
              <a:rPr lang="en-US" sz="6000" dirty="0" smtClean="0"/>
              <a:t> </a:t>
            </a:r>
            <a:r>
              <a:rPr lang="en-US" sz="6000" dirty="0" smtClean="0">
                <a:solidFill>
                  <a:srgbClr val="FFC000"/>
                </a:solidFill>
                <a:effectLst>
                  <a:outerShdw blurRad="38100" dist="38100" dir="2700000" algn="tl">
                    <a:srgbClr val="000000">
                      <a:alpha val="43137"/>
                    </a:srgbClr>
                  </a:outerShdw>
                </a:effectLst>
              </a:rPr>
              <a:t>B.  We are all </a:t>
            </a:r>
            <a:r>
              <a:rPr lang="en-US" sz="6000" u="sng" dirty="0" smtClean="0">
                <a:solidFill>
                  <a:srgbClr val="FFC000"/>
                </a:solidFill>
                <a:effectLst>
                  <a:outerShdw blurRad="38100" dist="38100" dir="2700000" algn="tl">
                    <a:srgbClr val="000000">
                      <a:alpha val="43137"/>
                    </a:srgbClr>
                  </a:outerShdw>
                </a:effectLst>
              </a:rPr>
              <a:t>_________</a:t>
            </a:r>
            <a:r>
              <a:rPr lang="en-US" sz="6000" dirty="0" smtClean="0">
                <a:solidFill>
                  <a:srgbClr val="FFC000"/>
                </a:solidFill>
                <a:effectLst>
                  <a:outerShdw blurRad="38100" dist="38100" dir="2700000" algn="tl">
                    <a:srgbClr val="000000">
                      <a:alpha val="43137"/>
                    </a:srgbClr>
                  </a:outerShdw>
                </a:effectLst>
              </a:rPr>
              <a:t> in the story of God.  </a:t>
            </a:r>
          </a:p>
          <a:p>
            <a:r>
              <a:rPr lang="en-US" sz="6000" dirty="0" smtClean="0">
                <a:solidFill>
                  <a:srgbClr val="FFC000"/>
                </a:solidFill>
                <a:effectLst>
                  <a:outerShdw blurRad="38100" dist="38100" dir="2700000" algn="tl">
                    <a:srgbClr val="000000">
                      <a:alpha val="43137"/>
                    </a:srgbClr>
                  </a:outerShdw>
                </a:effectLst>
              </a:rPr>
              <a:t> </a:t>
            </a:r>
          </a:p>
          <a:p>
            <a:pPr algn="ctr"/>
            <a:r>
              <a:rPr lang="en-US" sz="6000" dirty="0" smtClean="0"/>
              <a:t>  </a:t>
            </a:r>
            <a:endParaRPr lang="en-US" sz="6000" dirty="0">
              <a:solidFill>
                <a:srgbClr val="ECAF02"/>
              </a:solidFill>
              <a:effectLst>
                <a:outerShdw blurRad="38100" dist="38100" dir="2700000" algn="tl">
                  <a:srgbClr val="000000">
                    <a:alpha val="43137"/>
                  </a:srgbClr>
                </a:outerShdw>
              </a:effectLst>
              <a:latin typeface="Cambria" pitchFamily="18" charset="0"/>
            </a:endParaRPr>
          </a:p>
        </p:txBody>
      </p:sp>
      <p:sp>
        <p:nvSpPr>
          <p:cNvPr id="6" name="Rectangle 5"/>
          <p:cNvSpPr/>
          <p:nvPr/>
        </p:nvSpPr>
        <p:spPr>
          <a:xfrm>
            <a:off x="4634143" y="914400"/>
            <a:ext cx="3062057" cy="830997"/>
          </a:xfrm>
          <a:prstGeom prst="rect">
            <a:avLst/>
          </a:prstGeom>
        </p:spPr>
        <p:txBody>
          <a:bodyPr wrap="none">
            <a:spAutoFit/>
          </a:bodyPr>
          <a:lstStyle/>
          <a:p>
            <a:r>
              <a:rPr lang="en-US" sz="4800" i="1" dirty="0" smtClean="0">
                <a:solidFill>
                  <a:prstClr val="white"/>
                </a:solidFill>
                <a:latin typeface="Segoe Print"/>
              </a:rPr>
              <a:t>characters</a:t>
            </a:r>
            <a:endParaRPr lang="en-US" sz="4800" i="1" dirty="0">
              <a:latin typeface="Segoe Print"/>
            </a:endParaRPr>
          </a:p>
        </p:txBody>
      </p:sp>
    </p:spTree>
    <p:extLst>
      <p:ext uri="{BB962C8B-B14F-4D97-AF65-F5344CB8AC3E}">
        <p14:creationId xmlns:p14="http://schemas.microsoft.com/office/powerpoint/2010/main" val="2938526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304800"/>
            <a:ext cx="9144000" cy="7478970"/>
          </a:xfrm>
          <a:prstGeom prst="rect">
            <a:avLst/>
          </a:prstGeom>
          <a:noFill/>
        </p:spPr>
        <p:txBody>
          <a:bodyPr wrap="square" rtlCol="0">
            <a:spAutoFit/>
          </a:bodyPr>
          <a:lstStyle/>
          <a:p>
            <a:pPr algn="ctr"/>
            <a:r>
              <a:rPr lang="en-US" sz="6000" dirty="0" smtClean="0"/>
              <a:t> </a:t>
            </a:r>
            <a:r>
              <a:rPr lang="en-US" sz="6000" dirty="0" smtClean="0">
                <a:solidFill>
                  <a:srgbClr val="FFC000"/>
                </a:solidFill>
                <a:effectLst>
                  <a:outerShdw blurRad="38100" dist="38100" dir="2700000" algn="tl">
                    <a:srgbClr val="000000">
                      <a:alpha val="43137"/>
                    </a:srgbClr>
                  </a:outerShdw>
                </a:effectLst>
              </a:rPr>
              <a:t>1.  Those who are against Him </a:t>
            </a:r>
            <a:r>
              <a:rPr lang="en-US" sz="4800" u="sng" dirty="0" smtClean="0">
                <a:solidFill>
                  <a:srgbClr val="FFC000"/>
                </a:solidFill>
                <a:effectLst>
                  <a:outerShdw blurRad="38100" dist="38100" dir="2700000" algn="tl">
                    <a:srgbClr val="000000">
                      <a:alpha val="43137"/>
                    </a:srgbClr>
                  </a:outerShdw>
                </a:effectLst>
              </a:rPr>
              <a:t>______</a:t>
            </a:r>
            <a:r>
              <a:rPr lang="en-US" sz="4800" dirty="0" smtClean="0">
                <a:solidFill>
                  <a:srgbClr val="FFC000"/>
                </a:solidFill>
                <a:effectLst>
                  <a:outerShdw blurRad="38100" dist="38100" dir="2700000" algn="tl">
                    <a:srgbClr val="000000">
                      <a:alpha val="43137"/>
                    </a:srgbClr>
                  </a:outerShdw>
                </a:effectLst>
              </a:rPr>
              <a:t> G</a:t>
            </a:r>
            <a:r>
              <a:rPr lang="en-US" sz="6000" dirty="0" smtClean="0">
                <a:solidFill>
                  <a:srgbClr val="FFC000"/>
                </a:solidFill>
                <a:effectLst>
                  <a:outerShdw blurRad="38100" dist="38100" dir="2700000" algn="tl">
                    <a:srgbClr val="000000">
                      <a:alpha val="43137"/>
                    </a:srgbClr>
                  </a:outerShdw>
                </a:effectLst>
              </a:rPr>
              <a:t>od's plan </a:t>
            </a:r>
          </a:p>
          <a:p>
            <a:pPr algn="ctr"/>
            <a:r>
              <a:rPr lang="en-US" sz="6000" dirty="0" smtClean="0">
                <a:solidFill>
                  <a:srgbClr val="FFC000"/>
                </a:solidFill>
                <a:effectLst>
                  <a:outerShdw blurRad="38100" dist="38100" dir="2700000" algn="tl">
                    <a:srgbClr val="000000">
                      <a:alpha val="43137"/>
                    </a:srgbClr>
                  </a:outerShdw>
                </a:effectLst>
              </a:rPr>
              <a:t>for them.  </a:t>
            </a:r>
          </a:p>
          <a:p>
            <a:r>
              <a:rPr lang="en-US" sz="6000" dirty="0" smtClean="0"/>
              <a:t> </a:t>
            </a:r>
          </a:p>
          <a:p>
            <a:pPr algn="ctr"/>
            <a:r>
              <a:rPr lang="en-US" sz="6000" dirty="0" smtClean="0">
                <a:solidFill>
                  <a:srgbClr val="FFC000"/>
                </a:solidFill>
                <a:effectLst>
                  <a:outerShdw blurRad="38100" dist="38100" dir="2700000" algn="tl">
                    <a:srgbClr val="000000">
                      <a:alpha val="43137"/>
                    </a:srgbClr>
                  </a:outerShdw>
                </a:effectLst>
              </a:rPr>
              <a:t>  </a:t>
            </a:r>
          </a:p>
          <a:p>
            <a:pPr algn="ctr"/>
            <a:r>
              <a:rPr lang="en-US" sz="6000" dirty="0" smtClean="0">
                <a:solidFill>
                  <a:srgbClr val="FFC000"/>
                </a:solidFill>
                <a:effectLst>
                  <a:outerShdw blurRad="38100" dist="38100" dir="2700000" algn="tl">
                    <a:srgbClr val="000000">
                      <a:alpha val="43137"/>
                    </a:srgbClr>
                  </a:outerShdw>
                </a:effectLst>
              </a:rPr>
              <a:t> </a:t>
            </a:r>
          </a:p>
          <a:p>
            <a:pPr algn="ctr"/>
            <a:r>
              <a:rPr lang="en-US" sz="6000" dirty="0" smtClean="0">
                <a:solidFill>
                  <a:srgbClr val="FFC000"/>
                </a:solidFill>
                <a:effectLst>
                  <a:outerShdw blurRad="38100" dist="38100" dir="2700000" algn="tl">
                    <a:srgbClr val="000000">
                      <a:alpha val="43137"/>
                    </a:srgbClr>
                  </a:outerShdw>
                </a:effectLst>
              </a:rPr>
              <a:t>  </a:t>
            </a:r>
          </a:p>
          <a:p>
            <a:pPr algn="ctr"/>
            <a:r>
              <a:rPr lang="en-US" sz="6000" dirty="0" smtClean="0">
                <a:solidFill>
                  <a:srgbClr val="FFC000"/>
                </a:solidFill>
                <a:effectLst>
                  <a:outerShdw blurRad="38100" dist="38100" dir="2700000" algn="tl">
                    <a:srgbClr val="000000">
                      <a:alpha val="43137"/>
                    </a:srgbClr>
                  </a:outerShdw>
                </a:effectLst>
              </a:rPr>
              <a:t> </a:t>
            </a:r>
          </a:p>
        </p:txBody>
      </p:sp>
      <p:sp>
        <p:nvSpPr>
          <p:cNvPr id="7" name="Rectangle 6"/>
          <p:cNvSpPr/>
          <p:nvPr/>
        </p:nvSpPr>
        <p:spPr>
          <a:xfrm>
            <a:off x="2743200" y="1378803"/>
            <a:ext cx="1656223" cy="830997"/>
          </a:xfrm>
          <a:prstGeom prst="rect">
            <a:avLst/>
          </a:prstGeom>
        </p:spPr>
        <p:txBody>
          <a:bodyPr wrap="none">
            <a:spAutoFit/>
          </a:bodyPr>
          <a:lstStyle/>
          <a:p>
            <a:r>
              <a:rPr lang="en-US" sz="4800" i="1" dirty="0" smtClean="0">
                <a:solidFill>
                  <a:prstClr val="white"/>
                </a:solidFill>
                <a:latin typeface="Segoe Print"/>
              </a:rPr>
              <a:t>resist</a:t>
            </a:r>
            <a:endParaRPr lang="en-US" sz="4800" i="1" dirty="0">
              <a:latin typeface="Segoe Print"/>
            </a:endParaRPr>
          </a:p>
        </p:txBody>
      </p:sp>
    </p:spTree>
    <p:extLst>
      <p:ext uri="{BB962C8B-B14F-4D97-AF65-F5344CB8AC3E}">
        <p14:creationId xmlns:p14="http://schemas.microsoft.com/office/powerpoint/2010/main" val="2938526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304800"/>
            <a:ext cx="9144000" cy="8402300"/>
          </a:xfrm>
          <a:prstGeom prst="rect">
            <a:avLst/>
          </a:prstGeom>
          <a:noFill/>
        </p:spPr>
        <p:txBody>
          <a:bodyPr wrap="square" rtlCol="0">
            <a:spAutoFit/>
          </a:bodyPr>
          <a:lstStyle/>
          <a:p>
            <a:pPr algn="ctr"/>
            <a:r>
              <a:rPr lang="en-US" sz="6000" dirty="0" smtClean="0">
                <a:solidFill>
                  <a:srgbClr val="FFC000"/>
                </a:solidFill>
                <a:effectLst>
                  <a:outerShdw blurRad="38100" dist="38100" dir="2700000" algn="tl">
                    <a:srgbClr val="000000">
                      <a:alpha val="43137"/>
                    </a:srgbClr>
                  </a:outerShdw>
                </a:effectLst>
              </a:rPr>
              <a:t>  2.  Those who are for God </a:t>
            </a:r>
            <a:r>
              <a:rPr lang="en-US" sz="6000" u="sng" dirty="0" smtClean="0">
                <a:solidFill>
                  <a:srgbClr val="FFC000"/>
                </a:solidFill>
                <a:effectLst>
                  <a:outerShdw blurRad="38100" dist="38100" dir="2700000" algn="tl">
                    <a:srgbClr val="000000">
                      <a:alpha val="43137"/>
                    </a:srgbClr>
                  </a:outerShdw>
                </a:effectLst>
              </a:rPr>
              <a:t>____</a:t>
            </a:r>
            <a:r>
              <a:rPr lang="en-US" sz="6000" dirty="0" smtClean="0">
                <a:solidFill>
                  <a:srgbClr val="FFC000"/>
                </a:solidFill>
                <a:effectLst>
                  <a:outerShdw blurRad="38100" dist="38100" dir="2700000" algn="tl">
                    <a:srgbClr val="000000">
                      <a:alpha val="43137"/>
                    </a:srgbClr>
                  </a:outerShdw>
                </a:effectLst>
              </a:rPr>
              <a:t> their lives with</a:t>
            </a:r>
          </a:p>
          <a:p>
            <a:pPr algn="ctr"/>
            <a:r>
              <a:rPr lang="en-US" sz="6000" dirty="0" smtClean="0">
                <a:solidFill>
                  <a:srgbClr val="FFC000"/>
                </a:solidFill>
                <a:effectLst>
                  <a:outerShdw blurRad="38100" dist="38100" dir="2700000" algn="tl">
                    <a:srgbClr val="000000">
                      <a:alpha val="43137"/>
                    </a:srgbClr>
                  </a:outerShdw>
                </a:effectLst>
              </a:rPr>
              <a:t>His life.</a:t>
            </a:r>
          </a:p>
          <a:p>
            <a:pPr algn="ctr"/>
            <a:r>
              <a:rPr lang="en-US" sz="6000" dirty="0" smtClean="0">
                <a:solidFill>
                  <a:srgbClr val="FFC000"/>
                </a:solidFill>
                <a:effectLst>
                  <a:outerShdw blurRad="38100" dist="38100" dir="2700000" algn="tl">
                    <a:srgbClr val="000000">
                      <a:alpha val="43137"/>
                    </a:srgbClr>
                  </a:outerShdw>
                </a:effectLst>
              </a:rPr>
              <a:t> </a:t>
            </a:r>
          </a:p>
          <a:p>
            <a:pPr algn="ctr"/>
            <a:r>
              <a:rPr lang="en-US" sz="6000" dirty="0" smtClean="0"/>
              <a:t> </a:t>
            </a:r>
          </a:p>
          <a:p>
            <a:pPr algn="ctr"/>
            <a:r>
              <a:rPr lang="en-US" sz="6000" dirty="0" smtClean="0">
                <a:solidFill>
                  <a:srgbClr val="FFC000"/>
                </a:solidFill>
                <a:effectLst>
                  <a:outerShdw blurRad="38100" dist="38100" dir="2700000" algn="tl">
                    <a:srgbClr val="000000">
                      <a:alpha val="43137"/>
                    </a:srgbClr>
                  </a:outerShdw>
                </a:effectLst>
              </a:rPr>
              <a:t>  </a:t>
            </a:r>
          </a:p>
          <a:p>
            <a:pPr algn="ctr"/>
            <a:r>
              <a:rPr lang="en-US" sz="6000" dirty="0" smtClean="0">
                <a:solidFill>
                  <a:srgbClr val="FFC000"/>
                </a:solidFill>
                <a:effectLst>
                  <a:outerShdw blurRad="38100" dist="38100" dir="2700000" algn="tl">
                    <a:srgbClr val="000000">
                      <a:alpha val="43137"/>
                    </a:srgbClr>
                  </a:outerShdw>
                </a:effectLst>
              </a:rPr>
              <a:t> </a:t>
            </a:r>
          </a:p>
          <a:p>
            <a:pPr algn="ctr"/>
            <a:r>
              <a:rPr lang="en-US" sz="6000" dirty="0" smtClean="0">
                <a:solidFill>
                  <a:srgbClr val="FFC000"/>
                </a:solidFill>
                <a:effectLst>
                  <a:outerShdw blurRad="38100" dist="38100" dir="2700000" algn="tl">
                    <a:srgbClr val="000000">
                      <a:alpha val="43137"/>
                    </a:srgbClr>
                  </a:outerShdw>
                </a:effectLst>
              </a:rPr>
              <a:t>  </a:t>
            </a:r>
          </a:p>
          <a:p>
            <a:pPr algn="ctr"/>
            <a:r>
              <a:rPr lang="en-US" sz="6000" dirty="0" smtClean="0">
                <a:solidFill>
                  <a:srgbClr val="FFC000"/>
                </a:solidFill>
                <a:effectLst>
                  <a:outerShdw blurRad="38100" dist="38100" dir="2700000" algn="tl">
                    <a:srgbClr val="000000">
                      <a:alpha val="43137"/>
                    </a:srgbClr>
                  </a:outerShdw>
                </a:effectLst>
              </a:rPr>
              <a:t> </a:t>
            </a:r>
          </a:p>
        </p:txBody>
      </p:sp>
      <p:sp>
        <p:nvSpPr>
          <p:cNvPr id="4" name="Rectangle 3"/>
          <p:cNvSpPr/>
          <p:nvPr/>
        </p:nvSpPr>
        <p:spPr>
          <a:xfrm>
            <a:off x="1447800" y="1378803"/>
            <a:ext cx="1486304" cy="830997"/>
          </a:xfrm>
          <a:prstGeom prst="rect">
            <a:avLst/>
          </a:prstGeom>
        </p:spPr>
        <p:txBody>
          <a:bodyPr wrap="none">
            <a:spAutoFit/>
          </a:bodyPr>
          <a:lstStyle/>
          <a:p>
            <a:r>
              <a:rPr lang="en-US" sz="4800" i="1" dirty="0" smtClean="0">
                <a:solidFill>
                  <a:prstClr val="white"/>
                </a:solidFill>
                <a:latin typeface="Segoe Print"/>
              </a:rPr>
              <a:t>align</a:t>
            </a:r>
            <a:endParaRPr lang="en-US" sz="4800" i="1" dirty="0">
              <a:latin typeface="Segoe Print"/>
            </a:endParaRPr>
          </a:p>
        </p:txBody>
      </p:sp>
    </p:spTree>
    <p:extLst>
      <p:ext uri="{BB962C8B-B14F-4D97-AF65-F5344CB8AC3E}">
        <p14:creationId xmlns:p14="http://schemas.microsoft.com/office/powerpoint/2010/main" val="2938526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304800"/>
            <a:ext cx="9144000" cy="4708981"/>
          </a:xfrm>
          <a:prstGeom prst="rect">
            <a:avLst/>
          </a:prstGeom>
          <a:noFill/>
        </p:spPr>
        <p:txBody>
          <a:bodyPr wrap="square" rtlCol="0">
            <a:spAutoFit/>
          </a:bodyPr>
          <a:lstStyle/>
          <a:p>
            <a:pPr algn="ctr"/>
            <a:r>
              <a:rPr lang="en-US" sz="6000" dirty="0" smtClean="0"/>
              <a:t> "</a:t>
            </a:r>
            <a:r>
              <a:rPr lang="en-US" sz="6000" i="1" dirty="0" smtClean="0"/>
              <a:t>But as for me and </a:t>
            </a:r>
          </a:p>
          <a:p>
            <a:pPr algn="ctr"/>
            <a:r>
              <a:rPr lang="en-US" sz="6000" i="1" u="sng" dirty="0" smtClean="0"/>
              <a:t>___________</a:t>
            </a:r>
            <a:r>
              <a:rPr lang="en-US" sz="6000" i="1" dirty="0" smtClean="0"/>
              <a:t>, we will serve </a:t>
            </a:r>
          </a:p>
          <a:p>
            <a:pPr algn="ctr"/>
            <a:r>
              <a:rPr lang="en-US" sz="6000" i="1" dirty="0" smtClean="0"/>
              <a:t>the Lord."</a:t>
            </a:r>
            <a:r>
              <a:rPr lang="en-US" sz="6000" dirty="0" smtClean="0"/>
              <a:t> </a:t>
            </a:r>
          </a:p>
          <a:p>
            <a:pPr algn="ctr"/>
            <a:r>
              <a:rPr lang="en-US" sz="6000" dirty="0" smtClean="0"/>
              <a:t>Joshua 24:15 (NIV)</a:t>
            </a:r>
          </a:p>
          <a:p>
            <a:r>
              <a:rPr lang="en-US" sz="6000" dirty="0" smtClean="0"/>
              <a:t> </a:t>
            </a:r>
            <a:endParaRPr lang="en-US" sz="6000" dirty="0"/>
          </a:p>
        </p:txBody>
      </p:sp>
      <p:sp>
        <p:nvSpPr>
          <p:cNvPr id="4" name="Rectangle 3"/>
          <p:cNvSpPr/>
          <p:nvPr/>
        </p:nvSpPr>
        <p:spPr>
          <a:xfrm>
            <a:off x="321145" y="1378803"/>
            <a:ext cx="4022255" cy="830997"/>
          </a:xfrm>
          <a:prstGeom prst="rect">
            <a:avLst/>
          </a:prstGeom>
        </p:spPr>
        <p:txBody>
          <a:bodyPr wrap="none">
            <a:spAutoFit/>
          </a:bodyPr>
          <a:lstStyle/>
          <a:p>
            <a:r>
              <a:rPr lang="en-US" sz="4800" i="1" dirty="0" smtClean="0">
                <a:solidFill>
                  <a:srgbClr val="FFC000"/>
                </a:solidFill>
                <a:latin typeface="Segoe Print"/>
              </a:rPr>
              <a:t>my household</a:t>
            </a:r>
            <a:endParaRPr lang="en-US" sz="4800" dirty="0">
              <a:solidFill>
                <a:srgbClr val="FFC000"/>
              </a:solidFill>
              <a:latin typeface="Segoe Print"/>
            </a:endParaRPr>
          </a:p>
        </p:txBody>
      </p:sp>
    </p:spTree>
    <p:extLst>
      <p:ext uri="{BB962C8B-B14F-4D97-AF65-F5344CB8AC3E}">
        <p14:creationId xmlns:p14="http://schemas.microsoft.com/office/powerpoint/2010/main" val="30424553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revhev\Desktop\The Story Messages\Preview 1 - Deal or no deal\case.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28800" y="914400"/>
            <a:ext cx="5257800" cy="5088689"/>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3886200" y="2667000"/>
            <a:ext cx="1981200" cy="1938992"/>
          </a:xfrm>
          <a:prstGeom prst="rect">
            <a:avLst/>
          </a:prstGeom>
          <a:noFill/>
        </p:spPr>
        <p:txBody>
          <a:bodyPr wrap="square" rtlCol="0">
            <a:spAutoFit/>
          </a:bodyPr>
          <a:lstStyle/>
          <a:p>
            <a:r>
              <a:rPr lang="en-US" sz="12000" dirty="0" smtClean="0">
                <a:effectLst>
                  <a:outerShdw blurRad="38100" dist="38100" dir="2700000" algn="tl">
                    <a:srgbClr val="000000">
                      <a:alpha val="43137"/>
                    </a:srgbClr>
                  </a:outerShdw>
                </a:effectLst>
              </a:rPr>
              <a:t>?</a:t>
            </a:r>
            <a:endParaRPr lang="en-US" sz="12000"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41243266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04245531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990600"/>
            <a:ext cx="7772400" cy="1470025"/>
          </a:xfrm>
        </p:spPr>
        <p:txBody>
          <a:bodyPr>
            <a:normAutofit fontScale="90000"/>
          </a:bodyPr>
          <a:lstStyle/>
          <a:p>
            <a:r>
              <a:rPr lang="en-US" sz="7200" b="1" dirty="0" smtClean="0">
                <a:effectLst>
                  <a:outerShdw blurRad="38100" dist="38100" dir="2700000" algn="tl">
                    <a:srgbClr val="000000">
                      <a:alpha val="43137"/>
                    </a:srgbClr>
                  </a:outerShdw>
                </a:effectLst>
              </a:rPr>
              <a:t> </a:t>
            </a:r>
            <a:r>
              <a:rPr lang="en-US" sz="7200" b="1" dirty="0" smtClean="0">
                <a:solidFill>
                  <a:srgbClr val="FFC000"/>
                </a:solidFill>
                <a:effectLst>
                  <a:outerShdw blurRad="38100" dist="38100" dir="2700000" algn="tl">
                    <a:srgbClr val="000000">
                      <a:alpha val="43137"/>
                    </a:srgbClr>
                  </a:outerShdw>
                </a:effectLst>
              </a:rPr>
              <a:t>I.  The Bible Is One Big Story-</a:t>
            </a:r>
            <a:r>
              <a:rPr lang="en-US" sz="7200" b="1" u="sng" dirty="0" smtClean="0">
                <a:solidFill>
                  <a:srgbClr val="FFC000"/>
                </a:solidFill>
                <a:effectLst>
                  <a:outerShdw blurRad="38100" dist="38100" dir="2700000" algn="tl">
                    <a:srgbClr val="000000">
                      <a:alpha val="43137"/>
                    </a:srgbClr>
                  </a:outerShdw>
                </a:effectLst>
              </a:rPr>
              <a:t>______________</a:t>
            </a:r>
            <a:r>
              <a:rPr lang="en-US" sz="7200" b="1" dirty="0" smtClean="0">
                <a:solidFill>
                  <a:srgbClr val="FFC000"/>
                </a:solidFill>
                <a:effectLst>
                  <a:outerShdw blurRad="38100" dist="38100" dir="2700000" algn="tl">
                    <a:srgbClr val="000000">
                      <a:alpha val="43137"/>
                    </a:srgbClr>
                  </a:outerShdw>
                </a:effectLst>
              </a:rPr>
              <a:t>.</a:t>
            </a:r>
            <a:endParaRPr lang="en-US" sz="7200" dirty="0">
              <a:solidFill>
                <a:srgbClr val="FFC000"/>
              </a:solidFill>
              <a:effectLst>
                <a:outerShdw blurRad="38100" dist="38100" dir="2700000" algn="tl">
                  <a:srgbClr val="000000">
                    <a:alpha val="43137"/>
                  </a:srgbClr>
                </a:outerShdw>
              </a:effectLst>
            </a:endParaRPr>
          </a:p>
        </p:txBody>
      </p:sp>
      <p:sp>
        <p:nvSpPr>
          <p:cNvPr id="4" name="Rectangle 3"/>
          <p:cNvSpPr/>
          <p:nvPr/>
        </p:nvSpPr>
        <p:spPr>
          <a:xfrm>
            <a:off x="1600200" y="2209800"/>
            <a:ext cx="6553200" cy="923330"/>
          </a:xfrm>
          <a:prstGeom prst="rect">
            <a:avLst/>
          </a:prstGeom>
        </p:spPr>
        <p:txBody>
          <a:bodyPr wrap="square">
            <a:spAutoFit/>
          </a:bodyPr>
          <a:lstStyle/>
          <a:p>
            <a:r>
              <a:rPr lang="en-US" sz="5400" b="1" i="1" dirty="0" smtClean="0">
                <a:solidFill>
                  <a:schemeClr val="bg1"/>
                </a:solidFill>
                <a:latin typeface="Segoe Print"/>
                <a:ea typeface="+mj-ea"/>
                <a:cs typeface="+mj-cs"/>
              </a:rPr>
              <a:t>the Story of God</a:t>
            </a:r>
            <a:endParaRPr lang="en-US" sz="5400" i="1" dirty="0">
              <a:solidFill>
                <a:schemeClr val="bg1"/>
              </a:solidFill>
              <a:latin typeface="Segoe Print"/>
            </a:endParaRPr>
          </a:p>
        </p:txBody>
      </p:sp>
    </p:spTree>
    <p:extLst>
      <p:ext uri="{BB962C8B-B14F-4D97-AF65-F5344CB8AC3E}">
        <p14:creationId xmlns:p14="http://schemas.microsoft.com/office/powerpoint/2010/main" val="31079492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8915400" cy="4708981"/>
          </a:xfrm>
          <a:prstGeom prst="rect">
            <a:avLst/>
          </a:prstGeom>
          <a:noFill/>
        </p:spPr>
        <p:txBody>
          <a:bodyPr wrap="square" rtlCol="0">
            <a:spAutoFit/>
          </a:bodyPr>
          <a:lstStyle/>
          <a:p>
            <a:pPr algn="ctr"/>
            <a:r>
              <a:rPr lang="en-US" sz="6000" dirty="0" smtClean="0">
                <a:solidFill>
                  <a:srgbClr val="FFC000"/>
                </a:solidFill>
                <a:effectLst>
                  <a:outerShdw blurRad="38100" dist="38100" dir="2700000" algn="tl">
                    <a:srgbClr val="000000">
                      <a:alpha val="43137"/>
                    </a:srgbClr>
                  </a:outerShdw>
                </a:effectLst>
              </a:rPr>
              <a:t>A. In the beginning and ending of the Bible: God is </a:t>
            </a:r>
            <a:r>
              <a:rPr lang="en-US" sz="6000" u="sng" dirty="0" smtClean="0">
                <a:solidFill>
                  <a:srgbClr val="FFC000"/>
                </a:solidFill>
                <a:effectLst>
                  <a:outerShdw blurRad="38100" dist="38100" dir="2700000" algn="tl">
                    <a:srgbClr val="000000">
                      <a:alpha val="43137"/>
                    </a:srgbClr>
                  </a:outerShdw>
                </a:effectLst>
              </a:rPr>
              <a:t>_______</a:t>
            </a:r>
            <a:r>
              <a:rPr lang="en-US" sz="6000" dirty="0" smtClean="0">
                <a:solidFill>
                  <a:srgbClr val="FFC000"/>
                </a:solidFill>
                <a:effectLst>
                  <a:outerShdw blurRad="38100" dist="38100" dir="2700000" algn="tl">
                    <a:srgbClr val="000000">
                      <a:alpha val="43137"/>
                    </a:srgbClr>
                  </a:outerShdw>
                </a:effectLst>
              </a:rPr>
              <a:t> the heavens and the earth.</a:t>
            </a:r>
          </a:p>
          <a:p>
            <a:pPr algn="ctr"/>
            <a:endParaRPr lang="en-US" sz="6000" dirty="0">
              <a:solidFill>
                <a:srgbClr val="ECAF02"/>
              </a:solidFill>
              <a:effectLst>
                <a:outerShdw blurRad="38100" dist="38100" dir="2700000" algn="tl">
                  <a:srgbClr val="000000">
                    <a:alpha val="43137"/>
                  </a:srgbClr>
                </a:outerShdw>
              </a:effectLst>
              <a:latin typeface="Cambria" pitchFamily="18" charset="0"/>
            </a:endParaRPr>
          </a:p>
        </p:txBody>
      </p:sp>
      <p:sp>
        <p:nvSpPr>
          <p:cNvPr id="4" name="Rectangle 3"/>
          <p:cNvSpPr/>
          <p:nvPr/>
        </p:nvSpPr>
        <p:spPr>
          <a:xfrm>
            <a:off x="553522" y="1905000"/>
            <a:ext cx="2646878" cy="923330"/>
          </a:xfrm>
          <a:prstGeom prst="rect">
            <a:avLst/>
          </a:prstGeom>
        </p:spPr>
        <p:txBody>
          <a:bodyPr wrap="none">
            <a:spAutoFit/>
          </a:bodyPr>
          <a:lstStyle/>
          <a:p>
            <a:r>
              <a:rPr lang="en-US" sz="5400" i="1" dirty="0" smtClean="0">
                <a:latin typeface="Segoe Print"/>
              </a:rPr>
              <a:t>creating</a:t>
            </a:r>
            <a:endParaRPr lang="en-US" sz="5400" i="1" dirty="0">
              <a:latin typeface="Segoe Print"/>
            </a:endParaRPr>
          </a:p>
        </p:txBody>
      </p:sp>
    </p:spTree>
    <p:extLst>
      <p:ext uri="{BB962C8B-B14F-4D97-AF65-F5344CB8AC3E}">
        <p14:creationId xmlns:p14="http://schemas.microsoft.com/office/powerpoint/2010/main" val="2938526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8915400" cy="4708981"/>
          </a:xfrm>
          <a:prstGeom prst="rect">
            <a:avLst/>
          </a:prstGeom>
          <a:noFill/>
        </p:spPr>
        <p:txBody>
          <a:bodyPr wrap="square" rtlCol="0">
            <a:spAutoFit/>
          </a:bodyPr>
          <a:lstStyle/>
          <a:p>
            <a:pPr algn="ctr"/>
            <a:r>
              <a:rPr lang="en-US" sz="6000" dirty="0" smtClean="0">
                <a:solidFill>
                  <a:srgbClr val="FFC000"/>
                </a:solidFill>
                <a:effectLst>
                  <a:outerShdw blurRad="38100" dist="38100" dir="2700000" algn="tl">
                    <a:srgbClr val="000000">
                      <a:alpha val="43137"/>
                    </a:srgbClr>
                  </a:outerShdw>
                </a:effectLst>
              </a:rPr>
              <a:t>B.  The central question: "What on </a:t>
            </a:r>
            <a:r>
              <a:rPr lang="en-US" sz="6000" u="sng" dirty="0" smtClean="0">
                <a:solidFill>
                  <a:srgbClr val="FFC000"/>
                </a:solidFill>
                <a:effectLst>
                  <a:outerShdw blurRad="38100" dist="38100" dir="2700000" algn="tl">
                    <a:srgbClr val="000000">
                      <a:alpha val="43137"/>
                    </a:srgbClr>
                  </a:outerShdw>
                </a:effectLst>
              </a:rPr>
              <a:t>______________</a:t>
            </a:r>
            <a:r>
              <a:rPr lang="en-US" sz="6000" dirty="0" smtClean="0">
                <a:solidFill>
                  <a:srgbClr val="FFC000"/>
                </a:solidFill>
                <a:effectLst>
                  <a:outerShdw blurRad="38100" dist="38100" dir="2700000" algn="tl">
                    <a:srgbClr val="000000">
                      <a:alpha val="43137"/>
                    </a:srgbClr>
                  </a:outerShdw>
                </a:effectLst>
              </a:rPr>
              <a:t>?"</a:t>
            </a:r>
          </a:p>
          <a:p>
            <a:r>
              <a:rPr lang="en-US" sz="6000" dirty="0" smtClean="0">
                <a:effectLst>
                  <a:outerShdw blurRad="38100" dist="38100" dir="2700000" algn="tl">
                    <a:srgbClr val="000000">
                      <a:alpha val="43137"/>
                    </a:srgbClr>
                  </a:outerShdw>
                </a:effectLst>
              </a:rPr>
              <a:t> </a:t>
            </a:r>
            <a:r>
              <a:rPr lang="en-US" sz="6000" dirty="0" smtClean="0">
                <a:solidFill>
                  <a:srgbClr val="FFC000"/>
                </a:solidFill>
                <a:effectLst>
                  <a:outerShdw blurRad="38100" dist="38100" dir="2700000" algn="tl">
                    <a:srgbClr val="000000">
                      <a:alpha val="43137"/>
                    </a:srgbClr>
                  </a:outerShdw>
                </a:effectLst>
              </a:rPr>
              <a:t> </a:t>
            </a:r>
          </a:p>
          <a:p>
            <a:pPr algn="ctr"/>
            <a:endParaRPr lang="en-US" sz="6000" dirty="0">
              <a:solidFill>
                <a:srgbClr val="ECAF02"/>
              </a:solidFill>
              <a:effectLst>
                <a:outerShdw blurRad="38100" dist="38100" dir="2700000" algn="tl">
                  <a:srgbClr val="000000">
                    <a:alpha val="43137"/>
                  </a:srgbClr>
                </a:outerShdw>
              </a:effectLst>
              <a:latin typeface="Cambria" pitchFamily="18" charset="0"/>
            </a:endParaRPr>
          </a:p>
        </p:txBody>
      </p:sp>
      <p:sp>
        <p:nvSpPr>
          <p:cNvPr id="5" name="Rectangle 4"/>
          <p:cNvSpPr/>
          <p:nvPr/>
        </p:nvSpPr>
        <p:spPr>
          <a:xfrm>
            <a:off x="1597253" y="1828800"/>
            <a:ext cx="5032147" cy="923330"/>
          </a:xfrm>
          <a:prstGeom prst="rect">
            <a:avLst/>
          </a:prstGeom>
        </p:spPr>
        <p:txBody>
          <a:bodyPr wrap="none">
            <a:spAutoFit/>
          </a:bodyPr>
          <a:lstStyle/>
          <a:p>
            <a:r>
              <a:rPr lang="en-US" sz="5400" i="1" dirty="0" smtClean="0">
                <a:solidFill>
                  <a:prstClr val="white"/>
                </a:solidFill>
                <a:latin typeface="Segoe Print"/>
              </a:rPr>
              <a:t>earth happened</a:t>
            </a:r>
            <a:endParaRPr lang="en-US" sz="5400" i="1" dirty="0">
              <a:latin typeface="Segoe Print"/>
            </a:endParaRPr>
          </a:p>
        </p:txBody>
      </p:sp>
    </p:spTree>
    <p:extLst>
      <p:ext uri="{BB962C8B-B14F-4D97-AF65-F5344CB8AC3E}">
        <p14:creationId xmlns:p14="http://schemas.microsoft.com/office/powerpoint/2010/main" val="2938526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81200"/>
            <a:ext cx="7772400" cy="1470025"/>
          </a:xfrm>
        </p:spPr>
        <p:txBody>
          <a:bodyPr>
            <a:normAutofit fontScale="90000"/>
          </a:bodyPr>
          <a:lstStyle/>
          <a:p>
            <a:r>
              <a:rPr lang="en-US" sz="7200" b="1" dirty="0" smtClean="0">
                <a:effectLst>
                  <a:outerShdw blurRad="38100" dist="38100" dir="2700000" algn="tl">
                    <a:srgbClr val="000000">
                      <a:alpha val="43137"/>
                    </a:srgbClr>
                  </a:outerShdw>
                </a:effectLst>
              </a:rPr>
              <a:t> </a:t>
            </a:r>
            <a:r>
              <a:rPr lang="en-US" sz="7200" b="1" dirty="0" smtClean="0">
                <a:solidFill>
                  <a:srgbClr val="FFC000"/>
                </a:solidFill>
                <a:effectLst>
                  <a:outerShdw blurRad="38100" dist="38100" dir="2700000" algn="tl">
                    <a:srgbClr val="000000">
                      <a:alpha val="43137"/>
                    </a:srgbClr>
                  </a:outerShdw>
                </a:effectLst>
              </a:rPr>
              <a:t> II. Five Experiences with </a:t>
            </a:r>
            <a:r>
              <a:rPr lang="en-US" sz="7200" b="1" i="1" dirty="0" smtClean="0">
                <a:solidFill>
                  <a:srgbClr val="FFC000"/>
                </a:solidFill>
                <a:effectLst>
                  <a:outerShdw blurRad="38100" dist="38100" dir="2700000" algn="tl">
                    <a:srgbClr val="000000">
                      <a:alpha val="43137"/>
                    </a:srgbClr>
                  </a:outerShdw>
                </a:effectLst>
              </a:rPr>
              <a:t>The Story</a:t>
            </a:r>
            <a:r>
              <a:rPr lang="en-US" sz="7200" b="1" dirty="0" smtClean="0">
                <a:solidFill>
                  <a:srgbClr val="FFC000"/>
                </a:solidFill>
                <a:effectLst>
                  <a:outerShdw blurRad="38100" dist="38100" dir="2700000" algn="tl">
                    <a:srgbClr val="000000">
                      <a:alpha val="43137"/>
                    </a:srgbClr>
                  </a:outerShdw>
                </a:effectLst>
              </a:rPr>
              <a:t>.</a:t>
            </a:r>
            <a:r>
              <a:rPr lang="en-US" sz="7200" dirty="0" smtClean="0"/>
              <a:t/>
            </a:r>
            <a:br>
              <a:rPr lang="en-US" sz="7200" dirty="0" smtClean="0"/>
            </a:br>
            <a:r>
              <a:rPr lang="en-US" sz="7200" dirty="0" smtClean="0"/>
              <a:t> </a:t>
            </a:r>
            <a:br>
              <a:rPr lang="en-US" sz="7200" dirty="0" smtClean="0"/>
            </a:br>
            <a:endParaRPr lang="en-US" sz="7200" dirty="0">
              <a:solidFill>
                <a:srgbClr val="FFC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10794929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2000" y="457200"/>
            <a:ext cx="7623174" cy="1200150"/>
          </a:xfrm>
          <a:prstGeom prst="rect">
            <a:avLst/>
          </a:prstGeom>
        </p:spPr>
      </p:pic>
      <p:pic>
        <p:nvPicPr>
          <p:cNvPr id="3" name="Picture 2" descr="C:\Users\revhev\Desktop\The Story Messages\Preview 1 - Deal or no deal\case.gi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77840" y="4310061"/>
            <a:ext cx="2391494" cy="231457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C:\Users\revhev\Desktop\The Story Messages\Preview 1 - Deal or no deal\case.gi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77000" y="4333874"/>
            <a:ext cx="2391494" cy="231457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C:\Users\revhev\Desktop\The Story Messages\Preview 1 - Deal or no deal\case.gi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8600" y="4343400"/>
            <a:ext cx="2391494" cy="231457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C:\Users\revhev\Desktop\The Story Messages\Preview 1 - Deal or no deal\case.gi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53000" y="1828800"/>
            <a:ext cx="2391494" cy="2314575"/>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C:\Users\revhev\Desktop\The Story Messages\Preview 1 - Deal or no deal\case.gi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38312" y="1828800"/>
            <a:ext cx="2391494" cy="2314575"/>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2590800" y="2590800"/>
            <a:ext cx="914400" cy="1015663"/>
          </a:xfrm>
          <a:prstGeom prst="rect">
            <a:avLst/>
          </a:prstGeom>
          <a:noFill/>
        </p:spPr>
        <p:txBody>
          <a:bodyPr wrap="square" rtlCol="0">
            <a:spAutoFit/>
          </a:bodyPr>
          <a:lstStyle/>
          <a:p>
            <a:r>
              <a:rPr lang="en-US" sz="6000" dirty="0" smtClean="0">
                <a:effectLst>
                  <a:outerShdw blurRad="38100" dist="38100" dir="2700000" algn="tl">
                    <a:srgbClr val="000000">
                      <a:alpha val="43137"/>
                    </a:srgbClr>
                  </a:outerShdw>
                </a:effectLst>
              </a:rPr>
              <a:t>1</a:t>
            </a:r>
            <a:endParaRPr lang="en-US" sz="6000" dirty="0">
              <a:effectLst>
                <a:outerShdw blurRad="38100" dist="38100" dir="2700000" algn="tl">
                  <a:srgbClr val="000000">
                    <a:alpha val="43137"/>
                  </a:srgbClr>
                </a:outerShdw>
              </a:effectLst>
            </a:endParaRPr>
          </a:p>
        </p:txBody>
      </p:sp>
      <p:sp>
        <p:nvSpPr>
          <p:cNvPr id="9" name="TextBox 8"/>
          <p:cNvSpPr txBox="1"/>
          <p:nvPr/>
        </p:nvSpPr>
        <p:spPr>
          <a:xfrm>
            <a:off x="7315200" y="5167311"/>
            <a:ext cx="914400" cy="1015663"/>
          </a:xfrm>
          <a:prstGeom prst="rect">
            <a:avLst/>
          </a:prstGeom>
          <a:noFill/>
        </p:spPr>
        <p:txBody>
          <a:bodyPr wrap="square" rtlCol="0">
            <a:spAutoFit/>
          </a:bodyPr>
          <a:lstStyle/>
          <a:p>
            <a:r>
              <a:rPr lang="en-US" sz="6000" dirty="0">
                <a:effectLst>
                  <a:outerShdw blurRad="38100" dist="38100" dir="2700000" algn="tl">
                    <a:srgbClr val="000000">
                      <a:alpha val="43137"/>
                    </a:srgbClr>
                  </a:outerShdw>
                </a:effectLst>
              </a:rPr>
              <a:t>5</a:t>
            </a:r>
          </a:p>
        </p:txBody>
      </p:sp>
      <p:sp>
        <p:nvSpPr>
          <p:cNvPr id="10" name="TextBox 9"/>
          <p:cNvSpPr txBox="1"/>
          <p:nvPr/>
        </p:nvSpPr>
        <p:spPr>
          <a:xfrm>
            <a:off x="4267200" y="5181599"/>
            <a:ext cx="914400" cy="1015663"/>
          </a:xfrm>
          <a:prstGeom prst="rect">
            <a:avLst/>
          </a:prstGeom>
          <a:noFill/>
        </p:spPr>
        <p:txBody>
          <a:bodyPr wrap="square" rtlCol="0">
            <a:spAutoFit/>
          </a:bodyPr>
          <a:lstStyle/>
          <a:p>
            <a:r>
              <a:rPr lang="en-US" sz="6000" dirty="0">
                <a:effectLst>
                  <a:outerShdw blurRad="38100" dist="38100" dir="2700000" algn="tl">
                    <a:srgbClr val="000000">
                      <a:alpha val="43137"/>
                    </a:srgbClr>
                  </a:outerShdw>
                </a:effectLst>
              </a:rPr>
              <a:t>4</a:t>
            </a:r>
          </a:p>
        </p:txBody>
      </p:sp>
      <p:sp>
        <p:nvSpPr>
          <p:cNvPr id="11" name="TextBox 10"/>
          <p:cNvSpPr txBox="1"/>
          <p:nvPr/>
        </p:nvSpPr>
        <p:spPr>
          <a:xfrm>
            <a:off x="1143000" y="5181600"/>
            <a:ext cx="914400" cy="1015663"/>
          </a:xfrm>
          <a:prstGeom prst="rect">
            <a:avLst/>
          </a:prstGeom>
          <a:noFill/>
        </p:spPr>
        <p:txBody>
          <a:bodyPr wrap="square" rtlCol="0">
            <a:spAutoFit/>
          </a:bodyPr>
          <a:lstStyle/>
          <a:p>
            <a:r>
              <a:rPr lang="en-US" sz="6000" dirty="0">
                <a:effectLst>
                  <a:outerShdw blurRad="38100" dist="38100" dir="2700000" algn="tl">
                    <a:srgbClr val="000000">
                      <a:alpha val="43137"/>
                    </a:srgbClr>
                  </a:outerShdw>
                </a:effectLst>
              </a:rPr>
              <a:t>3</a:t>
            </a:r>
          </a:p>
        </p:txBody>
      </p:sp>
      <p:sp>
        <p:nvSpPr>
          <p:cNvPr id="12" name="TextBox 11"/>
          <p:cNvSpPr txBox="1"/>
          <p:nvPr/>
        </p:nvSpPr>
        <p:spPr>
          <a:xfrm>
            <a:off x="5867400" y="2612856"/>
            <a:ext cx="914400" cy="1015663"/>
          </a:xfrm>
          <a:prstGeom prst="rect">
            <a:avLst/>
          </a:prstGeom>
          <a:noFill/>
        </p:spPr>
        <p:txBody>
          <a:bodyPr wrap="square" rtlCol="0">
            <a:spAutoFit/>
          </a:bodyPr>
          <a:lstStyle/>
          <a:p>
            <a:r>
              <a:rPr lang="en-US" sz="6000" dirty="0">
                <a:effectLst>
                  <a:outerShdw blurRad="38100" dist="38100" dir="2700000" algn="tl">
                    <a:srgbClr val="000000">
                      <a:alpha val="43137"/>
                    </a:srgbClr>
                  </a:outerShdw>
                </a:effectLst>
              </a:rPr>
              <a:t>2</a:t>
            </a:r>
          </a:p>
        </p:txBody>
      </p:sp>
    </p:spTree>
    <p:extLst>
      <p:ext uri="{BB962C8B-B14F-4D97-AF65-F5344CB8AC3E}">
        <p14:creationId xmlns:p14="http://schemas.microsoft.com/office/powerpoint/2010/main" val="76370014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2000" y="457200"/>
            <a:ext cx="7623174" cy="1200150"/>
          </a:xfrm>
          <a:prstGeom prst="rect">
            <a:avLst/>
          </a:prstGeom>
        </p:spPr>
      </p:pic>
      <p:pic>
        <p:nvPicPr>
          <p:cNvPr id="3" name="Picture 2" descr="C:\Users\revhev\Desktop\The Story Messages\Preview 1 - Deal or no deal\case.gi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77840" y="4310061"/>
            <a:ext cx="2391494" cy="231457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C:\Users\revhev\Desktop\The Story Messages\Preview 1 - Deal or no deal\case.gi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77000" y="4333874"/>
            <a:ext cx="2391494" cy="231457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C:\Users\revhev\Desktop\The Story Messages\Preview 1 - Deal or no deal\case.gi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8600" y="4343400"/>
            <a:ext cx="2391494" cy="231457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C:\Users\revhev\Desktop\The Story Messages\Preview 1 - Deal or no deal\case.gi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53000" y="1828800"/>
            <a:ext cx="2391494" cy="2314575"/>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C:\Users\revhev\Desktop\The Story Messages\Preview 1 - Deal or no deal\case.gi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37978" y="1600200"/>
            <a:ext cx="2991828" cy="289560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2209800" y="2362200"/>
            <a:ext cx="914400" cy="1569660"/>
          </a:xfrm>
          <a:prstGeom prst="rect">
            <a:avLst/>
          </a:prstGeom>
          <a:noFill/>
        </p:spPr>
        <p:txBody>
          <a:bodyPr wrap="square" rtlCol="0">
            <a:spAutoFit/>
          </a:bodyPr>
          <a:lstStyle/>
          <a:p>
            <a:r>
              <a:rPr lang="en-US" sz="9600" dirty="0" smtClean="0">
                <a:effectLst>
                  <a:outerShdw blurRad="38100" dist="38100" dir="2700000" algn="tl">
                    <a:srgbClr val="000000">
                      <a:alpha val="43137"/>
                    </a:srgbClr>
                  </a:outerShdw>
                </a:effectLst>
              </a:rPr>
              <a:t>1</a:t>
            </a:r>
            <a:endParaRPr lang="en-US" sz="9600" dirty="0">
              <a:effectLst>
                <a:outerShdw blurRad="38100" dist="38100" dir="2700000" algn="tl">
                  <a:srgbClr val="000000">
                    <a:alpha val="43137"/>
                  </a:srgbClr>
                </a:outerShdw>
              </a:effectLst>
            </a:endParaRPr>
          </a:p>
        </p:txBody>
      </p:sp>
      <p:sp>
        <p:nvSpPr>
          <p:cNvPr id="9" name="TextBox 8"/>
          <p:cNvSpPr txBox="1"/>
          <p:nvPr/>
        </p:nvSpPr>
        <p:spPr>
          <a:xfrm>
            <a:off x="7315200" y="5167311"/>
            <a:ext cx="914400" cy="1015663"/>
          </a:xfrm>
          <a:prstGeom prst="rect">
            <a:avLst/>
          </a:prstGeom>
          <a:noFill/>
        </p:spPr>
        <p:txBody>
          <a:bodyPr wrap="square" rtlCol="0">
            <a:spAutoFit/>
          </a:bodyPr>
          <a:lstStyle/>
          <a:p>
            <a:r>
              <a:rPr lang="en-US" sz="6000" dirty="0">
                <a:effectLst>
                  <a:outerShdw blurRad="38100" dist="38100" dir="2700000" algn="tl">
                    <a:srgbClr val="000000">
                      <a:alpha val="43137"/>
                    </a:srgbClr>
                  </a:outerShdw>
                </a:effectLst>
              </a:rPr>
              <a:t>5</a:t>
            </a:r>
          </a:p>
        </p:txBody>
      </p:sp>
      <p:sp>
        <p:nvSpPr>
          <p:cNvPr id="10" name="TextBox 9"/>
          <p:cNvSpPr txBox="1"/>
          <p:nvPr/>
        </p:nvSpPr>
        <p:spPr>
          <a:xfrm>
            <a:off x="4267200" y="5181599"/>
            <a:ext cx="914400" cy="1015663"/>
          </a:xfrm>
          <a:prstGeom prst="rect">
            <a:avLst/>
          </a:prstGeom>
          <a:noFill/>
        </p:spPr>
        <p:txBody>
          <a:bodyPr wrap="square" rtlCol="0">
            <a:spAutoFit/>
          </a:bodyPr>
          <a:lstStyle/>
          <a:p>
            <a:r>
              <a:rPr lang="en-US" sz="6000" dirty="0">
                <a:effectLst>
                  <a:outerShdw blurRad="38100" dist="38100" dir="2700000" algn="tl">
                    <a:srgbClr val="000000">
                      <a:alpha val="43137"/>
                    </a:srgbClr>
                  </a:outerShdw>
                </a:effectLst>
              </a:rPr>
              <a:t>4</a:t>
            </a:r>
          </a:p>
        </p:txBody>
      </p:sp>
      <p:sp>
        <p:nvSpPr>
          <p:cNvPr id="11" name="TextBox 10"/>
          <p:cNvSpPr txBox="1"/>
          <p:nvPr/>
        </p:nvSpPr>
        <p:spPr>
          <a:xfrm>
            <a:off x="1143000" y="5181600"/>
            <a:ext cx="914400" cy="1015663"/>
          </a:xfrm>
          <a:prstGeom prst="rect">
            <a:avLst/>
          </a:prstGeom>
          <a:noFill/>
        </p:spPr>
        <p:txBody>
          <a:bodyPr wrap="square" rtlCol="0">
            <a:spAutoFit/>
          </a:bodyPr>
          <a:lstStyle/>
          <a:p>
            <a:r>
              <a:rPr lang="en-US" sz="6000" dirty="0">
                <a:effectLst>
                  <a:outerShdw blurRad="38100" dist="38100" dir="2700000" algn="tl">
                    <a:srgbClr val="000000">
                      <a:alpha val="43137"/>
                    </a:srgbClr>
                  </a:outerShdw>
                </a:effectLst>
              </a:rPr>
              <a:t>3</a:t>
            </a:r>
          </a:p>
        </p:txBody>
      </p:sp>
      <p:sp>
        <p:nvSpPr>
          <p:cNvPr id="12" name="TextBox 11"/>
          <p:cNvSpPr txBox="1"/>
          <p:nvPr/>
        </p:nvSpPr>
        <p:spPr>
          <a:xfrm>
            <a:off x="5867400" y="2612856"/>
            <a:ext cx="914400" cy="1015663"/>
          </a:xfrm>
          <a:prstGeom prst="rect">
            <a:avLst/>
          </a:prstGeom>
          <a:noFill/>
        </p:spPr>
        <p:txBody>
          <a:bodyPr wrap="square" rtlCol="0">
            <a:spAutoFit/>
          </a:bodyPr>
          <a:lstStyle/>
          <a:p>
            <a:r>
              <a:rPr lang="en-US" sz="6000" dirty="0">
                <a:effectLst>
                  <a:outerShdw blurRad="38100" dist="38100" dir="2700000" algn="tl">
                    <a:srgbClr val="000000">
                      <a:alpha val="43137"/>
                    </a:srgbClr>
                  </a:outerShdw>
                </a:effectLst>
              </a:rPr>
              <a:t>2</a:t>
            </a:r>
          </a:p>
        </p:txBody>
      </p:sp>
    </p:spTree>
    <p:extLst>
      <p:ext uri="{BB962C8B-B14F-4D97-AF65-F5344CB8AC3E}">
        <p14:creationId xmlns:p14="http://schemas.microsoft.com/office/powerpoint/2010/main" val="330408004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196</TotalTime>
  <Words>478</Words>
  <Application>Microsoft Office PowerPoint</Application>
  <PresentationFormat>On-screen Show (4:3)</PresentationFormat>
  <Paragraphs>162</Paragraphs>
  <Slides>39</Slides>
  <Notes>39</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39</vt:i4>
      </vt:variant>
    </vt:vector>
  </HeadingPairs>
  <TitlesOfParts>
    <vt:vector size="41" baseType="lpstr">
      <vt:lpstr>Office Theme</vt:lpstr>
      <vt:lpstr>Acrobat Document</vt:lpstr>
      <vt:lpstr>PowerPoint Presentation</vt:lpstr>
      <vt:lpstr>PowerPoint Presentation</vt:lpstr>
      <vt:lpstr>PowerPoint Presentation</vt:lpstr>
      <vt:lpstr> I.  The Bible Is One Big Story-______________.</vt:lpstr>
      <vt:lpstr>PowerPoint Presentation</vt:lpstr>
      <vt:lpstr>PowerPoint Presentation</vt:lpstr>
      <vt:lpstr>  II. Five Experiences with The Story.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III.  The Story as ______TV     </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Earl Heverly</dc:creator>
  <cp:lastModifiedBy>Leith, Shelley</cp:lastModifiedBy>
  <cp:revision>18</cp:revision>
  <dcterms:created xsi:type="dcterms:W3CDTF">2012-09-04T12:58:21Z</dcterms:created>
  <dcterms:modified xsi:type="dcterms:W3CDTF">2012-09-10T17:46:31Z</dcterms:modified>
</cp:coreProperties>
</file>